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6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4" r:id="rId3"/>
    <p:sldId id="266" r:id="rId4"/>
    <p:sldId id="273" r:id="rId5"/>
    <p:sldId id="267" r:id="rId6"/>
    <p:sldId id="271" r:id="rId7"/>
    <p:sldId id="272" r:id="rId8"/>
    <p:sldId id="280" r:id="rId9"/>
    <p:sldId id="281" r:id="rId10"/>
    <p:sldId id="283" r:id="rId11"/>
    <p:sldId id="348" r:id="rId12"/>
    <p:sldId id="259" r:id="rId13"/>
    <p:sldId id="349" r:id="rId14"/>
    <p:sldId id="341" r:id="rId15"/>
    <p:sldId id="351" r:id="rId16"/>
    <p:sldId id="352" r:id="rId17"/>
    <p:sldId id="350" r:id="rId18"/>
    <p:sldId id="357" r:id="rId19"/>
    <p:sldId id="358" r:id="rId20"/>
    <p:sldId id="360" r:id="rId21"/>
    <p:sldId id="359" r:id="rId22"/>
    <p:sldId id="361" r:id="rId23"/>
  </p:sldIdLst>
  <p:sldSz cx="12192000" cy="6858000"/>
  <p:notesSz cx="6858000" cy="9144000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67FF"/>
    <a:srgbClr val="2F4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2183"/>
  </p:normalViewPr>
  <p:slideViewPr>
    <p:cSldViewPr snapToGrid="0" snapToObjects="1">
      <p:cViewPr varScale="1">
        <p:scale>
          <a:sx n="105" d="100"/>
          <a:sy n="105" d="100"/>
        </p:scale>
        <p:origin x="1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A6869-BACC-4F42-8EC0-A62EEFD75BDF}" type="doc">
      <dgm:prSet loTypeId="urn:microsoft.com/office/officeart/2005/8/layout/vList3" loCatId="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658A545-B051-674B-86C7-9351DCA4A9CD}">
      <dgm:prSet phldrT="[Текст]" custT="1"/>
      <dgm:spPr/>
      <dgm:t>
        <a:bodyPr/>
        <a:lstStyle/>
        <a:p>
          <a:pPr algn="ctr"/>
          <a:r>
            <a:rPr lang="en-GB" sz="2600" b="1" dirty="0"/>
            <a:t>90 </a:t>
          </a:r>
          <a:r>
            <a:rPr lang="ru-RU" sz="2600" b="1" dirty="0"/>
            <a:t>ППС из Центральной Азии и Индии прошли обучение</a:t>
          </a:r>
        </a:p>
      </dgm:t>
    </dgm:pt>
    <dgm:pt modelId="{B710F94B-000E-E245-BCD0-FA2A242A3057}" type="parTrans" cxnId="{809D1DF8-66A3-6747-B807-8ADAA6A9771E}">
      <dgm:prSet/>
      <dgm:spPr/>
      <dgm:t>
        <a:bodyPr/>
        <a:lstStyle/>
        <a:p>
          <a:endParaRPr lang="ru-RU" sz="2600" b="1"/>
        </a:p>
      </dgm:t>
    </dgm:pt>
    <dgm:pt modelId="{4A4CA5FA-4493-2D41-A6F8-ED5C3F975A8C}" type="sibTrans" cxnId="{809D1DF8-66A3-6747-B807-8ADAA6A9771E}">
      <dgm:prSet/>
      <dgm:spPr/>
      <dgm:t>
        <a:bodyPr/>
        <a:lstStyle/>
        <a:p>
          <a:endParaRPr lang="ru-RU" sz="2600" b="1"/>
        </a:p>
      </dgm:t>
    </dgm:pt>
    <dgm:pt modelId="{DC57D405-1C45-5F4F-84CC-B2AA5D1AA297}">
      <dgm:prSet phldrT="[Текст]" custT="1"/>
      <dgm:spPr/>
      <dgm:t>
        <a:bodyPr/>
        <a:lstStyle/>
        <a:p>
          <a:pPr marL="285750" lvl="1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600" b="1" dirty="0"/>
            <a:t>20 </a:t>
          </a:r>
          <a:r>
            <a:rPr lang="ru-RU" sz="2600" b="1" dirty="0"/>
            <a:t>с каждой ЦА страны</a:t>
          </a:r>
          <a:r>
            <a:rPr lang="ru-RU" sz="2600" b="1" baseline="0" dirty="0"/>
            <a:t> и Индии с улучшенным английским языком</a:t>
          </a:r>
          <a:endParaRPr lang="ru-RU" sz="2600" b="1" dirty="0"/>
        </a:p>
      </dgm:t>
    </dgm:pt>
    <dgm:pt modelId="{7E19AB60-1085-3340-8290-A64A8237CB0B}" type="parTrans" cxnId="{BA130666-13AB-EA42-80E3-91950A4FE722}">
      <dgm:prSet/>
      <dgm:spPr/>
      <dgm:t>
        <a:bodyPr/>
        <a:lstStyle/>
        <a:p>
          <a:endParaRPr lang="ru-RU" sz="2600" b="1"/>
        </a:p>
      </dgm:t>
    </dgm:pt>
    <dgm:pt modelId="{8CDD7549-B7B8-7141-83ED-325D05E10906}" type="sibTrans" cxnId="{BA130666-13AB-EA42-80E3-91950A4FE722}">
      <dgm:prSet/>
      <dgm:spPr/>
      <dgm:t>
        <a:bodyPr/>
        <a:lstStyle/>
        <a:p>
          <a:endParaRPr lang="ru-RU" sz="2600" b="1"/>
        </a:p>
      </dgm:t>
    </dgm:pt>
    <dgm:pt modelId="{4E5CD2E7-F7F9-DC44-A36D-8EB0ABC562B9}">
      <dgm:prSet phldrT="[Текст]" custT="1"/>
      <dgm:spPr/>
      <dgm:t>
        <a:bodyPr/>
        <a:lstStyle/>
        <a:p>
          <a:pPr algn="ctr"/>
          <a:r>
            <a:rPr lang="en-GB" sz="2600" b="1" dirty="0"/>
            <a:t>10 </a:t>
          </a:r>
          <a:r>
            <a:rPr lang="ru-RU" sz="2600" b="1" dirty="0"/>
            <a:t>преподавателей/научных</a:t>
          </a:r>
          <a:r>
            <a:rPr lang="ru-RU" sz="2600" b="1" baseline="0" dirty="0"/>
            <a:t> работников </a:t>
          </a:r>
          <a:r>
            <a:rPr lang="ru-RU" sz="2600" b="1" dirty="0"/>
            <a:t>с каждой ЦА страны</a:t>
          </a:r>
          <a:r>
            <a:rPr lang="ru-RU" sz="2600" b="1" baseline="0" dirty="0"/>
            <a:t> и Индии с усовершенствованными проф. знаниями и навыками</a:t>
          </a:r>
          <a:endParaRPr lang="ru-RU" sz="2600" b="1" dirty="0"/>
        </a:p>
      </dgm:t>
    </dgm:pt>
    <dgm:pt modelId="{1156244E-B549-A046-BA99-33FC6D36687B}" type="parTrans" cxnId="{9F96A797-0387-9A43-90EC-D98CFE27FB02}">
      <dgm:prSet/>
      <dgm:spPr/>
      <dgm:t>
        <a:bodyPr/>
        <a:lstStyle/>
        <a:p>
          <a:endParaRPr lang="ru-RU" sz="2600" b="1"/>
        </a:p>
      </dgm:t>
    </dgm:pt>
    <dgm:pt modelId="{337FEF54-F464-B94C-AD3E-F045D0E9B1BD}" type="sibTrans" cxnId="{9F96A797-0387-9A43-90EC-D98CFE27FB02}">
      <dgm:prSet/>
      <dgm:spPr/>
      <dgm:t>
        <a:bodyPr/>
        <a:lstStyle/>
        <a:p>
          <a:endParaRPr lang="ru-RU" sz="2600" b="1"/>
        </a:p>
      </dgm:t>
    </dgm:pt>
    <dgm:pt modelId="{B61BB8B1-AB34-D54F-8BB6-E5F5C0FD8461}">
      <dgm:prSet phldrT="[Текст]" custT="1"/>
      <dgm:spPr/>
      <dgm:t>
        <a:bodyPr/>
        <a:lstStyle/>
        <a:p>
          <a:pPr algn="ctr"/>
          <a:r>
            <a:rPr lang="ru-RU" sz="2600" b="1" dirty="0"/>
            <a:t>Обновление</a:t>
          </a:r>
          <a:r>
            <a:rPr lang="en-US" sz="2600" b="1" dirty="0"/>
            <a:t> MSc &amp; PhD </a:t>
          </a:r>
          <a:r>
            <a:rPr lang="ru-RU" sz="2600" b="1" dirty="0"/>
            <a:t>программ</a:t>
          </a:r>
          <a:r>
            <a:rPr lang="en-US" sz="2600" b="1" dirty="0"/>
            <a:t> / </a:t>
          </a:r>
          <a:r>
            <a:rPr lang="ru-RU" sz="2600" b="1" dirty="0"/>
            <a:t>Внедрение новых </a:t>
          </a:r>
          <a:r>
            <a:rPr lang="en-US" sz="2600" b="1" baseline="0" dirty="0"/>
            <a:t>MSc</a:t>
          </a:r>
          <a:r>
            <a:rPr lang="ru-RU" sz="2600" b="1" baseline="0" dirty="0"/>
            <a:t> программ</a:t>
          </a:r>
          <a:endParaRPr lang="ru-RU" sz="2600" b="1" dirty="0"/>
        </a:p>
      </dgm:t>
    </dgm:pt>
    <dgm:pt modelId="{47604786-62A5-C944-979A-8F6790FE9656}" type="parTrans" cxnId="{B637793C-278D-314D-A37B-8E9BE56784A6}">
      <dgm:prSet/>
      <dgm:spPr/>
      <dgm:t>
        <a:bodyPr/>
        <a:lstStyle/>
        <a:p>
          <a:endParaRPr lang="ru-RU" sz="2600" b="1"/>
        </a:p>
      </dgm:t>
    </dgm:pt>
    <dgm:pt modelId="{4DEF55E3-1C4C-3349-94D2-5E5FB3BDD82D}" type="sibTrans" cxnId="{B637793C-278D-314D-A37B-8E9BE56784A6}">
      <dgm:prSet/>
      <dgm:spPr/>
      <dgm:t>
        <a:bodyPr/>
        <a:lstStyle/>
        <a:p>
          <a:endParaRPr lang="ru-RU" sz="2600" b="1"/>
        </a:p>
      </dgm:t>
    </dgm:pt>
    <dgm:pt modelId="{7F9E5BC6-228B-8B40-9215-CE171918E7B0}">
      <dgm:prSet custT="1"/>
      <dgm:spPr/>
      <dgm:t>
        <a:bodyPr/>
        <a:lstStyle/>
        <a:p>
          <a:pPr algn="ctr"/>
          <a:r>
            <a:rPr lang="ru-RU" sz="2600" b="1" i="1" dirty="0"/>
            <a:t>е</a:t>
          </a:r>
          <a:r>
            <a:rPr lang="en-US" sz="2600" b="1" dirty="0"/>
            <a:t>-</a:t>
          </a:r>
          <a:r>
            <a:rPr lang="ru-RU" sz="2600" b="1" dirty="0"/>
            <a:t>лаборатории </a:t>
          </a:r>
          <a:r>
            <a:rPr lang="en-GB" sz="2600" b="1" dirty="0"/>
            <a:t>c</a:t>
          </a:r>
          <a:r>
            <a:rPr lang="en-US" sz="2600" b="1" baseline="0" dirty="0"/>
            <a:t> </a:t>
          </a:r>
          <a:r>
            <a:rPr lang="ru-RU" sz="2600" b="1" dirty="0"/>
            <a:t>системой  дистанционного   обучения</a:t>
          </a:r>
          <a:r>
            <a:rPr lang="ru-RU" sz="2600" b="1" baseline="0" dirty="0"/>
            <a:t>  </a:t>
          </a:r>
          <a:r>
            <a:rPr lang="ru-RU" sz="2600" b="1" dirty="0"/>
            <a:t> в ЦА странах</a:t>
          </a:r>
          <a:r>
            <a:rPr lang="ru-RU" sz="2600" b="1" baseline="0" dirty="0"/>
            <a:t> и Индии</a:t>
          </a:r>
          <a:endParaRPr lang="ru-RU" sz="2600" b="1" dirty="0"/>
        </a:p>
      </dgm:t>
    </dgm:pt>
    <dgm:pt modelId="{167086C8-C0FA-8A44-B7BE-CC6087FB4A68}" type="parTrans" cxnId="{2BBD654E-5A7A-5F45-BEB3-FD2FE9316AF3}">
      <dgm:prSet/>
      <dgm:spPr/>
      <dgm:t>
        <a:bodyPr/>
        <a:lstStyle/>
        <a:p>
          <a:endParaRPr lang="ru-RU" sz="2600" b="1"/>
        </a:p>
      </dgm:t>
    </dgm:pt>
    <dgm:pt modelId="{196A70C8-9F04-AE4C-9C05-D6C6528CD5AD}" type="sibTrans" cxnId="{2BBD654E-5A7A-5F45-BEB3-FD2FE9316AF3}">
      <dgm:prSet/>
      <dgm:spPr/>
      <dgm:t>
        <a:bodyPr/>
        <a:lstStyle/>
        <a:p>
          <a:endParaRPr lang="ru-RU" sz="2600" b="1"/>
        </a:p>
      </dgm:t>
    </dgm:pt>
    <dgm:pt modelId="{27939FBB-144E-5D41-9685-494BE353373E}" type="pres">
      <dgm:prSet presAssocID="{F20A6869-BACC-4F42-8EC0-A62EEFD75BDF}" presName="linearFlow" presStyleCnt="0">
        <dgm:presLayoutVars>
          <dgm:dir/>
          <dgm:resizeHandles val="exact"/>
        </dgm:presLayoutVars>
      </dgm:prSet>
      <dgm:spPr/>
    </dgm:pt>
    <dgm:pt modelId="{F37CA403-D1D5-1349-9218-1D182FD721B8}" type="pres">
      <dgm:prSet presAssocID="{4658A545-B051-674B-86C7-9351DCA4A9CD}" presName="composite" presStyleCnt="0"/>
      <dgm:spPr/>
    </dgm:pt>
    <dgm:pt modelId="{C38D9906-00BA-1648-AC7E-AF069C641EB4}" type="pres">
      <dgm:prSet presAssocID="{4658A545-B051-674B-86C7-9351DCA4A9CD}" presName="imgShp" presStyleLbl="fgImgPlace1" presStyleIdx="0" presStyleCnt="5" custLinFactX="-76032" custLinFactNeighborX="-100000" custLinFactNeighborY="-194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50F92C3-BB9E-AC4B-B4D7-A3EBFD3FEFAD}" type="pres">
      <dgm:prSet presAssocID="{4658A545-B051-674B-86C7-9351DCA4A9CD}" presName="txShp" presStyleLbl="node1" presStyleIdx="0" presStyleCnt="5" custScaleX="150376" custLinFactNeighborX="-24487">
        <dgm:presLayoutVars>
          <dgm:bulletEnabled val="1"/>
        </dgm:presLayoutVars>
      </dgm:prSet>
      <dgm:spPr/>
    </dgm:pt>
    <dgm:pt modelId="{08AED703-B6CE-704F-8960-D1CFE7548F4E}" type="pres">
      <dgm:prSet presAssocID="{4A4CA5FA-4493-2D41-A6F8-ED5C3F975A8C}" presName="spacing" presStyleCnt="0"/>
      <dgm:spPr/>
    </dgm:pt>
    <dgm:pt modelId="{52CEE7BC-C9A1-6348-B9B9-8B2F68DD8D09}" type="pres">
      <dgm:prSet presAssocID="{DC57D405-1C45-5F4F-84CC-B2AA5D1AA297}" presName="composite" presStyleCnt="0"/>
      <dgm:spPr/>
    </dgm:pt>
    <dgm:pt modelId="{08E5C3F4-B4E6-1542-B734-25B78B22D490}" type="pres">
      <dgm:prSet presAssocID="{DC57D405-1C45-5F4F-84CC-B2AA5D1AA297}" presName="imgShp" presStyleLbl="fgImgPlace1" presStyleIdx="1" presStyleCnt="5" custLinFactX="-76032" custLinFactNeighborX="-100000" custLinFactNeighborY="-194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AADC697-47A8-2041-B8AA-95809AAB0875}" type="pres">
      <dgm:prSet presAssocID="{DC57D405-1C45-5F4F-84CC-B2AA5D1AA297}" presName="txShp" presStyleLbl="node1" presStyleIdx="1" presStyleCnt="5" custScaleX="150376">
        <dgm:presLayoutVars>
          <dgm:bulletEnabled val="1"/>
        </dgm:presLayoutVars>
      </dgm:prSet>
      <dgm:spPr/>
    </dgm:pt>
    <dgm:pt modelId="{8D8E39BE-96D1-C441-898E-ADCCADA3FCFB}" type="pres">
      <dgm:prSet presAssocID="{8CDD7549-B7B8-7141-83ED-325D05E10906}" presName="spacing" presStyleCnt="0"/>
      <dgm:spPr/>
    </dgm:pt>
    <dgm:pt modelId="{7E636C18-D88C-BB47-8C89-B8F9C3E68BCF}" type="pres">
      <dgm:prSet presAssocID="{4E5CD2E7-F7F9-DC44-A36D-8EB0ABC562B9}" presName="composite" presStyleCnt="0"/>
      <dgm:spPr/>
    </dgm:pt>
    <dgm:pt modelId="{B64F82A8-FB00-7841-AD39-942741654072}" type="pres">
      <dgm:prSet presAssocID="{4E5CD2E7-F7F9-DC44-A36D-8EB0ABC562B9}" presName="imgShp" presStyleLbl="fgImgPlace1" presStyleIdx="2" presStyleCnt="5" custLinFactX="-76032" custLinFactNeighborX="-100000" custLinFactNeighborY="-194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DCE00ED-DE9B-874B-AA63-505179C66E68}" type="pres">
      <dgm:prSet presAssocID="{4E5CD2E7-F7F9-DC44-A36D-8EB0ABC562B9}" presName="txShp" presStyleLbl="node1" presStyleIdx="2" presStyleCnt="5" custScaleX="150376">
        <dgm:presLayoutVars>
          <dgm:bulletEnabled val="1"/>
        </dgm:presLayoutVars>
      </dgm:prSet>
      <dgm:spPr/>
    </dgm:pt>
    <dgm:pt modelId="{8D8A91A6-1DB0-B345-9F62-22FBBCA13944}" type="pres">
      <dgm:prSet presAssocID="{337FEF54-F464-B94C-AD3E-F045D0E9B1BD}" presName="spacing" presStyleCnt="0"/>
      <dgm:spPr/>
    </dgm:pt>
    <dgm:pt modelId="{A6A379DF-5275-764C-8433-727A9B08C7F2}" type="pres">
      <dgm:prSet presAssocID="{B61BB8B1-AB34-D54F-8BB6-E5F5C0FD8461}" presName="composite" presStyleCnt="0"/>
      <dgm:spPr/>
    </dgm:pt>
    <dgm:pt modelId="{B7463B0F-0DC2-2945-A5E6-BEC82905CBBE}" type="pres">
      <dgm:prSet presAssocID="{B61BB8B1-AB34-D54F-8BB6-E5F5C0FD8461}" presName="imgShp" presStyleLbl="fgImgPlace1" presStyleIdx="3" presStyleCnt="5" custLinFactX="-76032" custLinFactNeighborX="-100000" custLinFactNeighborY="-1948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1747BCA-6177-864B-AF1B-A3B20AAF8CA5}" type="pres">
      <dgm:prSet presAssocID="{B61BB8B1-AB34-D54F-8BB6-E5F5C0FD8461}" presName="txShp" presStyleLbl="node1" presStyleIdx="3" presStyleCnt="5" custScaleX="150376">
        <dgm:presLayoutVars>
          <dgm:bulletEnabled val="1"/>
        </dgm:presLayoutVars>
      </dgm:prSet>
      <dgm:spPr/>
    </dgm:pt>
    <dgm:pt modelId="{B8D4BFCE-45FF-D147-B5B3-FD8AAB64E27D}" type="pres">
      <dgm:prSet presAssocID="{4DEF55E3-1C4C-3349-94D2-5E5FB3BDD82D}" presName="spacing" presStyleCnt="0"/>
      <dgm:spPr/>
    </dgm:pt>
    <dgm:pt modelId="{CAE32F34-3C71-8F40-AD86-0CA12EE57D9B}" type="pres">
      <dgm:prSet presAssocID="{7F9E5BC6-228B-8B40-9215-CE171918E7B0}" presName="composite" presStyleCnt="0"/>
      <dgm:spPr/>
    </dgm:pt>
    <dgm:pt modelId="{5D530A8F-8269-7442-9279-EBE0676990EA}" type="pres">
      <dgm:prSet presAssocID="{7F9E5BC6-228B-8B40-9215-CE171918E7B0}" presName="imgShp" presStyleLbl="fgImgPlace1" presStyleIdx="4" presStyleCnt="5" custLinFactX="-84804" custLinFactNeighborX="-100000" custLinFactNeighborY="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C725D4-2B1C-5040-AF2D-6C5A6530F8DE}" type="pres">
      <dgm:prSet presAssocID="{7F9E5BC6-228B-8B40-9215-CE171918E7B0}" presName="txShp" presStyleLbl="node1" presStyleIdx="4" presStyleCnt="5" custScaleX="150376">
        <dgm:presLayoutVars>
          <dgm:bulletEnabled val="1"/>
        </dgm:presLayoutVars>
      </dgm:prSet>
      <dgm:spPr/>
    </dgm:pt>
  </dgm:ptLst>
  <dgm:cxnLst>
    <dgm:cxn modelId="{03E4EC36-6AAD-0A43-9CC1-50C36EB1F6C8}" type="presOf" srcId="{DC57D405-1C45-5F4F-84CC-B2AA5D1AA297}" destId="{FAADC697-47A8-2041-B8AA-95809AAB0875}" srcOrd="0" destOrd="0" presId="urn:microsoft.com/office/officeart/2005/8/layout/vList3"/>
    <dgm:cxn modelId="{B637793C-278D-314D-A37B-8E9BE56784A6}" srcId="{F20A6869-BACC-4F42-8EC0-A62EEFD75BDF}" destId="{B61BB8B1-AB34-D54F-8BB6-E5F5C0FD8461}" srcOrd="3" destOrd="0" parTransId="{47604786-62A5-C944-979A-8F6790FE9656}" sibTransId="{4DEF55E3-1C4C-3349-94D2-5E5FB3BDD82D}"/>
    <dgm:cxn modelId="{2BBD654E-5A7A-5F45-BEB3-FD2FE9316AF3}" srcId="{F20A6869-BACC-4F42-8EC0-A62EEFD75BDF}" destId="{7F9E5BC6-228B-8B40-9215-CE171918E7B0}" srcOrd="4" destOrd="0" parTransId="{167086C8-C0FA-8A44-B7BE-CC6087FB4A68}" sibTransId="{196A70C8-9F04-AE4C-9C05-D6C6528CD5AD}"/>
    <dgm:cxn modelId="{BA130666-13AB-EA42-80E3-91950A4FE722}" srcId="{F20A6869-BACC-4F42-8EC0-A62EEFD75BDF}" destId="{DC57D405-1C45-5F4F-84CC-B2AA5D1AA297}" srcOrd="1" destOrd="0" parTransId="{7E19AB60-1085-3340-8290-A64A8237CB0B}" sibTransId="{8CDD7549-B7B8-7141-83ED-325D05E10906}"/>
    <dgm:cxn modelId="{4A348779-E112-DB4B-8C63-C6A0EAAAFB3E}" type="presOf" srcId="{4658A545-B051-674B-86C7-9351DCA4A9CD}" destId="{650F92C3-BB9E-AC4B-B4D7-A3EBFD3FEFAD}" srcOrd="0" destOrd="0" presId="urn:microsoft.com/office/officeart/2005/8/layout/vList3"/>
    <dgm:cxn modelId="{9F96A797-0387-9A43-90EC-D98CFE27FB02}" srcId="{F20A6869-BACC-4F42-8EC0-A62EEFD75BDF}" destId="{4E5CD2E7-F7F9-DC44-A36D-8EB0ABC562B9}" srcOrd="2" destOrd="0" parTransId="{1156244E-B549-A046-BA99-33FC6D36687B}" sibTransId="{337FEF54-F464-B94C-AD3E-F045D0E9B1BD}"/>
    <dgm:cxn modelId="{821238B5-D5B5-5D4B-810F-6E8818A7F974}" type="presOf" srcId="{F20A6869-BACC-4F42-8EC0-A62EEFD75BDF}" destId="{27939FBB-144E-5D41-9685-494BE353373E}" srcOrd="0" destOrd="0" presId="urn:microsoft.com/office/officeart/2005/8/layout/vList3"/>
    <dgm:cxn modelId="{7D8F1DBA-011F-5140-B22D-74A779A40F57}" type="presOf" srcId="{7F9E5BC6-228B-8B40-9215-CE171918E7B0}" destId="{48C725D4-2B1C-5040-AF2D-6C5A6530F8DE}" srcOrd="0" destOrd="0" presId="urn:microsoft.com/office/officeart/2005/8/layout/vList3"/>
    <dgm:cxn modelId="{0AF129C0-7856-5F4D-BF3C-8CD457AF26E4}" type="presOf" srcId="{B61BB8B1-AB34-D54F-8BB6-E5F5C0FD8461}" destId="{A1747BCA-6177-864B-AF1B-A3B20AAF8CA5}" srcOrd="0" destOrd="0" presId="urn:microsoft.com/office/officeart/2005/8/layout/vList3"/>
    <dgm:cxn modelId="{A000BAEB-A704-5245-96EF-B3863692F134}" type="presOf" srcId="{4E5CD2E7-F7F9-DC44-A36D-8EB0ABC562B9}" destId="{CDCE00ED-DE9B-874B-AA63-505179C66E68}" srcOrd="0" destOrd="0" presId="urn:microsoft.com/office/officeart/2005/8/layout/vList3"/>
    <dgm:cxn modelId="{809D1DF8-66A3-6747-B807-8ADAA6A9771E}" srcId="{F20A6869-BACC-4F42-8EC0-A62EEFD75BDF}" destId="{4658A545-B051-674B-86C7-9351DCA4A9CD}" srcOrd="0" destOrd="0" parTransId="{B710F94B-000E-E245-BCD0-FA2A242A3057}" sibTransId="{4A4CA5FA-4493-2D41-A6F8-ED5C3F975A8C}"/>
    <dgm:cxn modelId="{102821B1-2739-E147-ADB5-65D8AFF7D941}" type="presParOf" srcId="{27939FBB-144E-5D41-9685-494BE353373E}" destId="{F37CA403-D1D5-1349-9218-1D182FD721B8}" srcOrd="0" destOrd="0" presId="urn:microsoft.com/office/officeart/2005/8/layout/vList3"/>
    <dgm:cxn modelId="{A22D89FB-F4D9-D448-AAAC-EF634E45ED16}" type="presParOf" srcId="{F37CA403-D1D5-1349-9218-1D182FD721B8}" destId="{C38D9906-00BA-1648-AC7E-AF069C641EB4}" srcOrd="0" destOrd="0" presId="urn:microsoft.com/office/officeart/2005/8/layout/vList3"/>
    <dgm:cxn modelId="{2A9D80E6-F7CB-524C-B504-656774D42E8B}" type="presParOf" srcId="{F37CA403-D1D5-1349-9218-1D182FD721B8}" destId="{650F92C3-BB9E-AC4B-B4D7-A3EBFD3FEFAD}" srcOrd="1" destOrd="0" presId="urn:microsoft.com/office/officeart/2005/8/layout/vList3"/>
    <dgm:cxn modelId="{E7BECE7E-2E8E-D944-914D-E560DB2498DA}" type="presParOf" srcId="{27939FBB-144E-5D41-9685-494BE353373E}" destId="{08AED703-B6CE-704F-8960-D1CFE7548F4E}" srcOrd="1" destOrd="0" presId="urn:microsoft.com/office/officeart/2005/8/layout/vList3"/>
    <dgm:cxn modelId="{C9E2F9C0-F792-C74D-839A-377BDA17403F}" type="presParOf" srcId="{27939FBB-144E-5D41-9685-494BE353373E}" destId="{52CEE7BC-C9A1-6348-B9B9-8B2F68DD8D09}" srcOrd="2" destOrd="0" presId="urn:microsoft.com/office/officeart/2005/8/layout/vList3"/>
    <dgm:cxn modelId="{4B877E53-BEF5-1240-8963-D5A0FD940187}" type="presParOf" srcId="{52CEE7BC-C9A1-6348-B9B9-8B2F68DD8D09}" destId="{08E5C3F4-B4E6-1542-B734-25B78B22D490}" srcOrd="0" destOrd="0" presId="urn:microsoft.com/office/officeart/2005/8/layout/vList3"/>
    <dgm:cxn modelId="{4079BAF5-3448-FF4E-9B63-DE4F0134178F}" type="presParOf" srcId="{52CEE7BC-C9A1-6348-B9B9-8B2F68DD8D09}" destId="{FAADC697-47A8-2041-B8AA-95809AAB0875}" srcOrd="1" destOrd="0" presId="urn:microsoft.com/office/officeart/2005/8/layout/vList3"/>
    <dgm:cxn modelId="{FA305FF9-EC1C-CC49-8E17-735105BCDB36}" type="presParOf" srcId="{27939FBB-144E-5D41-9685-494BE353373E}" destId="{8D8E39BE-96D1-C441-898E-ADCCADA3FCFB}" srcOrd="3" destOrd="0" presId="urn:microsoft.com/office/officeart/2005/8/layout/vList3"/>
    <dgm:cxn modelId="{EEDEEE27-1045-7248-8F21-161F0B1B284A}" type="presParOf" srcId="{27939FBB-144E-5D41-9685-494BE353373E}" destId="{7E636C18-D88C-BB47-8C89-B8F9C3E68BCF}" srcOrd="4" destOrd="0" presId="urn:microsoft.com/office/officeart/2005/8/layout/vList3"/>
    <dgm:cxn modelId="{F67828A1-B8AF-004E-9251-7BFF71499917}" type="presParOf" srcId="{7E636C18-D88C-BB47-8C89-B8F9C3E68BCF}" destId="{B64F82A8-FB00-7841-AD39-942741654072}" srcOrd="0" destOrd="0" presId="urn:microsoft.com/office/officeart/2005/8/layout/vList3"/>
    <dgm:cxn modelId="{48D5F6BD-C389-5549-8642-74B3DC6CE864}" type="presParOf" srcId="{7E636C18-D88C-BB47-8C89-B8F9C3E68BCF}" destId="{CDCE00ED-DE9B-874B-AA63-505179C66E68}" srcOrd="1" destOrd="0" presId="urn:microsoft.com/office/officeart/2005/8/layout/vList3"/>
    <dgm:cxn modelId="{BBED2FE8-E022-4749-BA12-AEF6422120DA}" type="presParOf" srcId="{27939FBB-144E-5D41-9685-494BE353373E}" destId="{8D8A91A6-1DB0-B345-9F62-22FBBCA13944}" srcOrd="5" destOrd="0" presId="urn:microsoft.com/office/officeart/2005/8/layout/vList3"/>
    <dgm:cxn modelId="{453D6ECD-E77C-874A-B793-EE3EB891745D}" type="presParOf" srcId="{27939FBB-144E-5D41-9685-494BE353373E}" destId="{A6A379DF-5275-764C-8433-727A9B08C7F2}" srcOrd="6" destOrd="0" presId="urn:microsoft.com/office/officeart/2005/8/layout/vList3"/>
    <dgm:cxn modelId="{F0536F99-CB42-9F48-8E74-B9B898793971}" type="presParOf" srcId="{A6A379DF-5275-764C-8433-727A9B08C7F2}" destId="{B7463B0F-0DC2-2945-A5E6-BEC82905CBBE}" srcOrd="0" destOrd="0" presId="urn:microsoft.com/office/officeart/2005/8/layout/vList3"/>
    <dgm:cxn modelId="{76B17751-E822-A846-9E40-B0789684B5E5}" type="presParOf" srcId="{A6A379DF-5275-764C-8433-727A9B08C7F2}" destId="{A1747BCA-6177-864B-AF1B-A3B20AAF8CA5}" srcOrd="1" destOrd="0" presId="urn:microsoft.com/office/officeart/2005/8/layout/vList3"/>
    <dgm:cxn modelId="{8F20627D-AC8E-D342-AE4F-C5867862E4CC}" type="presParOf" srcId="{27939FBB-144E-5D41-9685-494BE353373E}" destId="{B8D4BFCE-45FF-D147-B5B3-FD8AAB64E27D}" srcOrd="7" destOrd="0" presId="urn:microsoft.com/office/officeart/2005/8/layout/vList3"/>
    <dgm:cxn modelId="{33BCFBF7-438B-6A41-A7B4-0E254210837D}" type="presParOf" srcId="{27939FBB-144E-5D41-9685-494BE353373E}" destId="{CAE32F34-3C71-8F40-AD86-0CA12EE57D9B}" srcOrd="8" destOrd="0" presId="urn:microsoft.com/office/officeart/2005/8/layout/vList3"/>
    <dgm:cxn modelId="{560F9FA3-1121-144B-951C-DF4FB55708D0}" type="presParOf" srcId="{CAE32F34-3C71-8F40-AD86-0CA12EE57D9B}" destId="{5D530A8F-8269-7442-9279-EBE0676990EA}" srcOrd="0" destOrd="0" presId="urn:microsoft.com/office/officeart/2005/8/layout/vList3"/>
    <dgm:cxn modelId="{6653102E-2D87-9B4F-B55B-0150C677AC4F}" type="presParOf" srcId="{CAE32F34-3C71-8F40-AD86-0CA12EE57D9B}" destId="{48C725D4-2B1C-5040-AF2D-6C5A6530F8D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A6869-BACC-4F42-8EC0-A62EEFD75BDF}" type="doc">
      <dgm:prSet loTypeId="urn:microsoft.com/office/officeart/2008/layout/VerticalCurvedList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658A545-B051-674B-86C7-9351DCA4A9CD}">
      <dgm:prSet phldrT="[Текст]" custT="1"/>
      <dgm:spPr>
        <a:noFill/>
        <a:ln w="6350">
          <a:noFill/>
        </a:ln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gm:spPr>
      <dgm:t>
        <a:bodyPr/>
        <a:lstStyle/>
        <a:p>
          <a:pPr algn="ctr"/>
          <a:r>
            <a:rPr lang="ru-RU" sz="2600" b="1" dirty="0"/>
            <a:t>Увеличение и улучшение образовательных и исследовательских возможностей университетов Центральной Азии и Индии</a:t>
          </a:r>
        </a:p>
      </dgm:t>
    </dgm:pt>
    <dgm:pt modelId="{B710F94B-000E-E245-BCD0-FA2A242A3057}" type="parTrans" cxnId="{809D1DF8-66A3-6747-B807-8ADAA6A9771E}">
      <dgm:prSet/>
      <dgm:spPr/>
      <dgm:t>
        <a:bodyPr/>
        <a:lstStyle/>
        <a:p>
          <a:endParaRPr lang="ru-RU" sz="2000" b="1"/>
        </a:p>
      </dgm:t>
    </dgm:pt>
    <dgm:pt modelId="{4A4CA5FA-4493-2D41-A6F8-ED5C3F975A8C}" type="sibTrans" cxnId="{809D1DF8-66A3-6747-B807-8ADAA6A9771E}">
      <dgm:prSet/>
      <dgm:spPr>
        <a:scene3d>
          <a:camera prst="orthographicFront"/>
          <a:lightRig rig="threePt" dir="t"/>
        </a:scene3d>
        <a:sp3d contourW="12700">
          <a:contourClr>
            <a:srgbClr val="FF0000"/>
          </a:contourClr>
        </a:sp3d>
      </dgm:spPr>
      <dgm:t>
        <a:bodyPr/>
        <a:lstStyle/>
        <a:p>
          <a:endParaRPr lang="ru-RU" sz="2000" b="1"/>
        </a:p>
      </dgm:t>
    </dgm:pt>
    <dgm:pt modelId="{DC57D405-1C45-5F4F-84CC-B2AA5D1AA297}">
      <dgm:prSet phldrT="[Текст]" custT="1"/>
      <dgm:spPr>
        <a:noFill/>
        <a:ln w="6350">
          <a:noFill/>
        </a:ln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gm:spPr>
      <dgm:t>
        <a:bodyPr/>
        <a:lstStyle/>
        <a:p>
          <a:pPr marL="285750" lvl="1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600" b="1" dirty="0"/>
            <a:t>Расширение сотрудничества и взаимодействия между университетами ЕС, Центральной Азии и Индии</a:t>
          </a:r>
        </a:p>
      </dgm:t>
    </dgm:pt>
    <dgm:pt modelId="{7E19AB60-1085-3340-8290-A64A8237CB0B}" type="parTrans" cxnId="{BA130666-13AB-EA42-80E3-91950A4FE722}">
      <dgm:prSet/>
      <dgm:spPr/>
      <dgm:t>
        <a:bodyPr/>
        <a:lstStyle/>
        <a:p>
          <a:endParaRPr lang="ru-RU" sz="2000" b="1"/>
        </a:p>
      </dgm:t>
    </dgm:pt>
    <dgm:pt modelId="{8CDD7549-B7B8-7141-83ED-325D05E10906}" type="sibTrans" cxnId="{BA130666-13AB-EA42-80E3-91950A4FE722}">
      <dgm:prSet/>
      <dgm:spPr/>
      <dgm:t>
        <a:bodyPr/>
        <a:lstStyle/>
        <a:p>
          <a:endParaRPr lang="ru-RU" sz="2000" b="1"/>
        </a:p>
      </dgm:t>
    </dgm:pt>
    <dgm:pt modelId="{4E5CD2E7-F7F9-DC44-A36D-8EB0ABC562B9}">
      <dgm:prSet phldrT="[Текст]" custT="1"/>
      <dgm:spPr>
        <a:noFill/>
        <a:ln w="6350">
          <a:noFill/>
        </a:ln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gm:spPr>
      <dgm:t>
        <a:bodyPr/>
        <a:lstStyle/>
        <a:p>
          <a:pPr algn="ctr"/>
          <a:r>
            <a:rPr lang="ru-RU" sz="2600" b="1" dirty="0"/>
            <a:t>Лучшее качество преподавания в программах магистратуры и докторантуры Центрально-Азиатских и Индийских университетов</a:t>
          </a:r>
        </a:p>
      </dgm:t>
    </dgm:pt>
    <dgm:pt modelId="{1156244E-B549-A046-BA99-33FC6D36687B}" type="parTrans" cxnId="{9F96A797-0387-9A43-90EC-D98CFE27FB02}">
      <dgm:prSet/>
      <dgm:spPr/>
      <dgm:t>
        <a:bodyPr/>
        <a:lstStyle/>
        <a:p>
          <a:endParaRPr lang="ru-RU" sz="2000" b="1"/>
        </a:p>
      </dgm:t>
    </dgm:pt>
    <dgm:pt modelId="{337FEF54-F464-B94C-AD3E-F045D0E9B1BD}" type="sibTrans" cxnId="{9F96A797-0387-9A43-90EC-D98CFE27FB02}">
      <dgm:prSet/>
      <dgm:spPr/>
      <dgm:t>
        <a:bodyPr/>
        <a:lstStyle/>
        <a:p>
          <a:endParaRPr lang="ru-RU" sz="2000" b="1"/>
        </a:p>
      </dgm:t>
    </dgm:pt>
    <dgm:pt modelId="{B61BB8B1-AB34-D54F-8BB6-E5F5C0FD8461}">
      <dgm:prSet phldrT="[Текст]" custT="1"/>
      <dgm:spPr>
        <a:noFill/>
        <a:ln w="6350">
          <a:noFill/>
        </a:ln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gm:spPr>
      <dgm:t>
        <a:bodyPr/>
        <a:lstStyle/>
        <a:p>
          <a:pPr algn="ctr"/>
          <a:r>
            <a:rPr lang="ru-RU" sz="2600" b="1" dirty="0"/>
            <a:t>Повышение академической мобильности между университетами ЕС, Центральной Азии и Индии</a:t>
          </a:r>
        </a:p>
      </dgm:t>
    </dgm:pt>
    <dgm:pt modelId="{47604786-62A5-C944-979A-8F6790FE9656}" type="parTrans" cxnId="{B637793C-278D-314D-A37B-8E9BE56784A6}">
      <dgm:prSet/>
      <dgm:spPr/>
      <dgm:t>
        <a:bodyPr/>
        <a:lstStyle/>
        <a:p>
          <a:endParaRPr lang="ru-RU" sz="2000" b="1"/>
        </a:p>
      </dgm:t>
    </dgm:pt>
    <dgm:pt modelId="{4DEF55E3-1C4C-3349-94D2-5E5FB3BDD82D}" type="sibTrans" cxnId="{B637793C-278D-314D-A37B-8E9BE56784A6}">
      <dgm:prSet/>
      <dgm:spPr/>
      <dgm:t>
        <a:bodyPr/>
        <a:lstStyle/>
        <a:p>
          <a:endParaRPr lang="ru-RU" sz="2000" b="1"/>
        </a:p>
      </dgm:t>
    </dgm:pt>
    <dgm:pt modelId="{7F9E5BC6-228B-8B40-9215-CE171918E7B0}">
      <dgm:prSet custT="1"/>
      <dgm:spPr>
        <a:noFill/>
        <a:ln w="6350">
          <a:noFill/>
        </a:ln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gm:spPr>
      <dgm:t>
        <a:bodyPr/>
        <a:lstStyle/>
        <a:p>
          <a:pPr algn="ctr"/>
          <a:r>
            <a:rPr lang="ru-RU" sz="2600" b="1" dirty="0"/>
            <a:t>Вклад в улучшение общественного здоровья и здравоохранения, и социального благополучия населения стран Центральной Азии и Индии</a:t>
          </a:r>
        </a:p>
      </dgm:t>
    </dgm:pt>
    <dgm:pt modelId="{167086C8-C0FA-8A44-B7BE-CC6087FB4A68}" type="parTrans" cxnId="{2BBD654E-5A7A-5F45-BEB3-FD2FE9316AF3}">
      <dgm:prSet/>
      <dgm:spPr/>
      <dgm:t>
        <a:bodyPr/>
        <a:lstStyle/>
        <a:p>
          <a:endParaRPr lang="ru-RU" sz="2000" b="1"/>
        </a:p>
      </dgm:t>
    </dgm:pt>
    <dgm:pt modelId="{196A70C8-9F04-AE4C-9C05-D6C6528CD5AD}" type="sibTrans" cxnId="{2BBD654E-5A7A-5F45-BEB3-FD2FE9316AF3}">
      <dgm:prSet/>
      <dgm:spPr/>
      <dgm:t>
        <a:bodyPr/>
        <a:lstStyle/>
        <a:p>
          <a:endParaRPr lang="ru-RU" sz="2000" b="1"/>
        </a:p>
      </dgm:t>
    </dgm:pt>
    <dgm:pt modelId="{BE936CE3-E3C5-4A4C-A30D-9E918E0E4D8B}" type="pres">
      <dgm:prSet presAssocID="{F20A6869-BACC-4F42-8EC0-A62EEFD75BDF}" presName="Name0" presStyleCnt="0">
        <dgm:presLayoutVars>
          <dgm:chMax val="7"/>
          <dgm:chPref val="7"/>
          <dgm:dir/>
        </dgm:presLayoutVars>
      </dgm:prSet>
      <dgm:spPr/>
    </dgm:pt>
    <dgm:pt modelId="{B1256F7D-F9D2-C44C-AA79-991C2C209A54}" type="pres">
      <dgm:prSet presAssocID="{F20A6869-BACC-4F42-8EC0-A62EEFD75BDF}" presName="Name1" presStyleCnt="0"/>
      <dgm:spPr/>
    </dgm:pt>
    <dgm:pt modelId="{A9044730-4552-6140-BB98-197A6DEB7971}" type="pres">
      <dgm:prSet presAssocID="{F20A6869-BACC-4F42-8EC0-A62EEFD75BDF}" presName="cycle" presStyleCnt="0"/>
      <dgm:spPr/>
    </dgm:pt>
    <dgm:pt modelId="{CF954D42-A830-8E49-98EC-A41C43D02F4D}" type="pres">
      <dgm:prSet presAssocID="{F20A6869-BACC-4F42-8EC0-A62EEFD75BDF}" presName="srcNode" presStyleLbl="node1" presStyleIdx="0" presStyleCnt="5"/>
      <dgm:spPr/>
    </dgm:pt>
    <dgm:pt modelId="{C7F0D351-8C14-3B42-87A3-431C359CB67A}" type="pres">
      <dgm:prSet presAssocID="{F20A6869-BACC-4F42-8EC0-A62EEFD75BDF}" presName="conn" presStyleLbl="parChTrans1D2" presStyleIdx="0" presStyleCnt="1"/>
      <dgm:spPr/>
    </dgm:pt>
    <dgm:pt modelId="{10BF51E9-17DE-BB40-8BD9-272BBD1AE50E}" type="pres">
      <dgm:prSet presAssocID="{F20A6869-BACC-4F42-8EC0-A62EEFD75BDF}" presName="extraNode" presStyleLbl="node1" presStyleIdx="0" presStyleCnt="5"/>
      <dgm:spPr/>
    </dgm:pt>
    <dgm:pt modelId="{475C3E2D-06BE-5344-A700-F80684C47E10}" type="pres">
      <dgm:prSet presAssocID="{F20A6869-BACC-4F42-8EC0-A62EEFD75BDF}" presName="dstNode" presStyleLbl="node1" presStyleIdx="0" presStyleCnt="5"/>
      <dgm:spPr/>
    </dgm:pt>
    <dgm:pt modelId="{456A94C6-E8B8-1E40-A050-E623B5289C3D}" type="pres">
      <dgm:prSet presAssocID="{4658A545-B051-674B-86C7-9351DCA4A9CD}" presName="text_1" presStyleLbl="node1" presStyleIdx="0" presStyleCnt="5" custScaleY="133658">
        <dgm:presLayoutVars>
          <dgm:bulletEnabled val="1"/>
        </dgm:presLayoutVars>
      </dgm:prSet>
      <dgm:spPr/>
    </dgm:pt>
    <dgm:pt modelId="{6BA881E2-F084-4C4D-ADA8-BB3FCC841775}" type="pres">
      <dgm:prSet presAssocID="{4658A545-B051-674B-86C7-9351DCA4A9CD}" presName="accent_1" presStyleCnt="0"/>
      <dgm:spPr/>
    </dgm:pt>
    <dgm:pt modelId="{17239BE7-BC27-AE49-895F-C0C9A86CF993}" type="pres">
      <dgm:prSet presAssocID="{4658A545-B051-674B-86C7-9351DCA4A9CD}" presName="accentRepeatNode" presStyleLbl="solidFgAcc1" presStyleIdx="0" presStyleCnt="5"/>
      <dgm:spPr/>
    </dgm:pt>
    <dgm:pt modelId="{1156A4BF-B76A-B14D-A17A-091A9D20F856}" type="pres">
      <dgm:prSet presAssocID="{DC57D405-1C45-5F4F-84CC-B2AA5D1AA297}" presName="text_2" presStyleLbl="node1" presStyleIdx="1" presStyleCnt="5" custScaleY="133658">
        <dgm:presLayoutVars>
          <dgm:bulletEnabled val="1"/>
        </dgm:presLayoutVars>
      </dgm:prSet>
      <dgm:spPr/>
    </dgm:pt>
    <dgm:pt modelId="{4DCD85F5-1940-D548-9D42-79DCE967167D}" type="pres">
      <dgm:prSet presAssocID="{DC57D405-1C45-5F4F-84CC-B2AA5D1AA297}" presName="accent_2" presStyleCnt="0"/>
      <dgm:spPr/>
    </dgm:pt>
    <dgm:pt modelId="{50ACB15D-8507-8D4C-A86C-7400EF4610DD}" type="pres">
      <dgm:prSet presAssocID="{DC57D405-1C45-5F4F-84CC-B2AA5D1AA297}" presName="accentRepeatNode" presStyleLbl="solidFgAcc1" presStyleIdx="1" presStyleCnt="5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9FD710A5-BB6F-4B40-B31F-05BC6C301C85}" type="pres">
      <dgm:prSet presAssocID="{4E5CD2E7-F7F9-DC44-A36D-8EB0ABC562B9}" presName="text_3" presStyleLbl="node1" presStyleIdx="2" presStyleCnt="5" custScaleY="133658">
        <dgm:presLayoutVars>
          <dgm:bulletEnabled val="1"/>
        </dgm:presLayoutVars>
      </dgm:prSet>
      <dgm:spPr/>
    </dgm:pt>
    <dgm:pt modelId="{42C7A123-F1E9-9E43-AC13-C1E0CAE820F7}" type="pres">
      <dgm:prSet presAssocID="{4E5CD2E7-F7F9-DC44-A36D-8EB0ABC562B9}" presName="accent_3" presStyleCnt="0"/>
      <dgm:spPr/>
    </dgm:pt>
    <dgm:pt modelId="{38E8F823-12CE-184A-A682-42123572B50D}" type="pres">
      <dgm:prSet presAssocID="{4E5CD2E7-F7F9-DC44-A36D-8EB0ABC562B9}" presName="accentRepeatNode" presStyleLbl="solidFgAcc1" presStyleIdx="2" presStyleCnt="5"/>
      <dgm:spPr>
        <a:blipFill rotWithShape="0">
          <a:blip xmlns:r="http://schemas.openxmlformats.org/officeDocument/2006/relationships" r:embed="rId2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645D516A-B6D0-5946-89D3-F6CD87381C80}" type="pres">
      <dgm:prSet presAssocID="{B61BB8B1-AB34-D54F-8BB6-E5F5C0FD8461}" presName="text_4" presStyleLbl="node1" presStyleIdx="3" presStyleCnt="5" custScaleY="133658">
        <dgm:presLayoutVars>
          <dgm:bulletEnabled val="1"/>
        </dgm:presLayoutVars>
      </dgm:prSet>
      <dgm:spPr/>
    </dgm:pt>
    <dgm:pt modelId="{DBF8AE94-27D3-AA42-A41C-21C74338BB36}" type="pres">
      <dgm:prSet presAssocID="{B61BB8B1-AB34-D54F-8BB6-E5F5C0FD8461}" presName="accent_4" presStyleCnt="0"/>
      <dgm:spPr/>
    </dgm:pt>
    <dgm:pt modelId="{110B50E6-952F-604D-A873-7261CCE7409C}" type="pres">
      <dgm:prSet presAssocID="{B61BB8B1-AB34-D54F-8BB6-E5F5C0FD8461}" presName="accentRepeatNode" presStyleLbl="solidFgAcc1" presStyleIdx="3" presStyleCnt="5"/>
      <dgm:spPr>
        <a:blipFill rotWithShape="0">
          <a:blip xmlns:r="http://schemas.openxmlformats.org/officeDocument/2006/relationships" r:embed="rId3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5A666BEE-29A3-354B-BA70-BD10D48DD4A0}" type="pres">
      <dgm:prSet presAssocID="{7F9E5BC6-228B-8B40-9215-CE171918E7B0}" presName="text_5" presStyleLbl="node1" presStyleIdx="4" presStyleCnt="5" custScaleY="133658">
        <dgm:presLayoutVars>
          <dgm:bulletEnabled val="1"/>
        </dgm:presLayoutVars>
      </dgm:prSet>
      <dgm:spPr/>
    </dgm:pt>
    <dgm:pt modelId="{48D802FE-9DC9-664D-81F6-DD37880A6D20}" type="pres">
      <dgm:prSet presAssocID="{7F9E5BC6-228B-8B40-9215-CE171918E7B0}" presName="accent_5" presStyleCnt="0"/>
      <dgm:spPr/>
    </dgm:pt>
    <dgm:pt modelId="{53CA7B7B-66BF-4B48-9DCD-491AC3B5CA74}" type="pres">
      <dgm:prSet presAssocID="{7F9E5BC6-228B-8B40-9215-CE171918E7B0}" presName="accentRepeatNode" presStyleLbl="solidFgAcc1" presStyleIdx="4" presStyleCnt="5"/>
      <dgm:spPr>
        <a:blipFill rotWithShape="0">
          <a:blip xmlns:r="http://schemas.openxmlformats.org/officeDocument/2006/relationships" r:embed="rId4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</dgm:ptLst>
  <dgm:cxnLst>
    <dgm:cxn modelId="{F1B2E004-A15B-9949-94B3-A5F3C5FB6951}" type="presOf" srcId="{7F9E5BC6-228B-8B40-9215-CE171918E7B0}" destId="{5A666BEE-29A3-354B-BA70-BD10D48DD4A0}" srcOrd="0" destOrd="0" presId="urn:microsoft.com/office/officeart/2008/layout/VerticalCurvedList"/>
    <dgm:cxn modelId="{B637793C-278D-314D-A37B-8E9BE56784A6}" srcId="{F20A6869-BACC-4F42-8EC0-A62EEFD75BDF}" destId="{B61BB8B1-AB34-D54F-8BB6-E5F5C0FD8461}" srcOrd="3" destOrd="0" parTransId="{47604786-62A5-C944-979A-8F6790FE9656}" sibTransId="{4DEF55E3-1C4C-3349-94D2-5E5FB3BDD82D}"/>
    <dgm:cxn modelId="{2BBD654E-5A7A-5F45-BEB3-FD2FE9316AF3}" srcId="{F20A6869-BACC-4F42-8EC0-A62EEFD75BDF}" destId="{7F9E5BC6-228B-8B40-9215-CE171918E7B0}" srcOrd="4" destOrd="0" parTransId="{167086C8-C0FA-8A44-B7BE-CC6087FB4A68}" sibTransId="{196A70C8-9F04-AE4C-9C05-D6C6528CD5AD}"/>
    <dgm:cxn modelId="{35326052-B3A4-EB46-83CE-5B0BE4F61AE9}" type="presOf" srcId="{DC57D405-1C45-5F4F-84CC-B2AA5D1AA297}" destId="{1156A4BF-B76A-B14D-A17A-091A9D20F856}" srcOrd="0" destOrd="0" presId="urn:microsoft.com/office/officeart/2008/layout/VerticalCurvedList"/>
    <dgm:cxn modelId="{6E7A6655-EF4C-D14D-8C71-40A1FE53A849}" type="presOf" srcId="{B61BB8B1-AB34-D54F-8BB6-E5F5C0FD8461}" destId="{645D516A-B6D0-5946-89D3-F6CD87381C80}" srcOrd="0" destOrd="0" presId="urn:microsoft.com/office/officeart/2008/layout/VerticalCurvedList"/>
    <dgm:cxn modelId="{BA130666-13AB-EA42-80E3-91950A4FE722}" srcId="{F20A6869-BACC-4F42-8EC0-A62EEFD75BDF}" destId="{DC57D405-1C45-5F4F-84CC-B2AA5D1AA297}" srcOrd="1" destOrd="0" parTransId="{7E19AB60-1085-3340-8290-A64A8237CB0B}" sibTransId="{8CDD7549-B7B8-7141-83ED-325D05E10906}"/>
    <dgm:cxn modelId="{E84C968F-699E-3C46-BB0F-58C9D3B4CBA1}" type="presOf" srcId="{F20A6869-BACC-4F42-8EC0-A62EEFD75BDF}" destId="{BE936CE3-E3C5-4A4C-A30D-9E918E0E4D8B}" srcOrd="0" destOrd="0" presId="urn:microsoft.com/office/officeart/2008/layout/VerticalCurvedList"/>
    <dgm:cxn modelId="{9F96A797-0387-9A43-90EC-D98CFE27FB02}" srcId="{F20A6869-BACC-4F42-8EC0-A62EEFD75BDF}" destId="{4E5CD2E7-F7F9-DC44-A36D-8EB0ABC562B9}" srcOrd="2" destOrd="0" parTransId="{1156244E-B549-A046-BA99-33FC6D36687B}" sibTransId="{337FEF54-F464-B94C-AD3E-F045D0E9B1BD}"/>
    <dgm:cxn modelId="{B93C2BA0-B53A-D94C-9BDB-C619C60A8915}" type="presOf" srcId="{4E5CD2E7-F7F9-DC44-A36D-8EB0ABC562B9}" destId="{9FD710A5-BB6F-4B40-B31F-05BC6C301C85}" srcOrd="0" destOrd="0" presId="urn:microsoft.com/office/officeart/2008/layout/VerticalCurvedList"/>
    <dgm:cxn modelId="{7E39E8A1-224A-374B-87AC-82CD420C130F}" type="presOf" srcId="{4658A545-B051-674B-86C7-9351DCA4A9CD}" destId="{456A94C6-E8B8-1E40-A050-E623B5289C3D}" srcOrd="0" destOrd="0" presId="urn:microsoft.com/office/officeart/2008/layout/VerticalCurvedList"/>
    <dgm:cxn modelId="{9C0368B1-D5ED-6B48-A53E-EF9E75A2D340}" type="presOf" srcId="{4A4CA5FA-4493-2D41-A6F8-ED5C3F975A8C}" destId="{C7F0D351-8C14-3B42-87A3-431C359CB67A}" srcOrd="0" destOrd="0" presId="urn:microsoft.com/office/officeart/2008/layout/VerticalCurvedList"/>
    <dgm:cxn modelId="{809D1DF8-66A3-6747-B807-8ADAA6A9771E}" srcId="{F20A6869-BACC-4F42-8EC0-A62EEFD75BDF}" destId="{4658A545-B051-674B-86C7-9351DCA4A9CD}" srcOrd="0" destOrd="0" parTransId="{B710F94B-000E-E245-BCD0-FA2A242A3057}" sibTransId="{4A4CA5FA-4493-2D41-A6F8-ED5C3F975A8C}"/>
    <dgm:cxn modelId="{2A3871EF-0920-0345-A989-5CE5A415FA8C}" type="presParOf" srcId="{BE936CE3-E3C5-4A4C-A30D-9E918E0E4D8B}" destId="{B1256F7D-F9D2-C44C-AA79-991C2C209A54}" srcOrd="0" destOrd="0" presId="urn:microsoft.com/office/officeart/2008/layout/VerticalCurvedList"/>
    <dgm:cxn modelId="{2D34AF10-CC26-704C-9F10-367FC68A3762}" type="presParOf" srcId="{B1256F7D-F9D2-C44C-AA79-991C2C209A54}" destId="{A9044730-4552-6140-BB98-197A6DEB7971}" srcOrd="0" destOrd="0" presId="urn:microsoft.com/office/officeart/2008/layout/VerticalCurvedList"/>
    <dgm:cxn modelId="{B00D2C0B-18FB-0341-B415-5D4B44A2C50F}" type="presParOf" srcId="{A9044730-4552-6140-BB98-197A6DEB7971}" destId="{CF954D42-A830-8E49-98EC-A41C43D02F4D}" srcOrd="0" destOrd="0" presId="urn:microsoft.com/office/officeart/2008/layout/VerticalCurvedList"/>
    <dgm:cxn modelId="{313C84F8-4825-934A-856C-1A80DD6DF43E}" type="presParOf" srcId="{A9044730-4552-6140-BB98-197A6DEB7971}" destId="{C7F0D351-8C14-3B42-87A3-431C359CB67A}" srcOrd="1" destOrd="0" presId="urn:microsoft.com/office/officeart/2008/layout/VerticalCurvedList"/>
    <dgm:cxn modelId="{319168B2-DFE9-7243-876F-3FEC54DB1C39}" type="presParOf" srcId="{A9044730-4552-6140-BB98-197A6DEB7971}" destId="{10BF51E9-17DE-BB40-8BD9-272BBD1AE50E}" srcOrd="2" destOrd="0" presId="urn:microsoft.com/office/officeart/2008/layout/VerticalCurvedList"/>
    <dgm:cxn modelId="{3BDA3951-4093-5C4D-AB63-4D04FDE435C8}" type="presParOf" srcId="{A9044730-4552-6140-BB98-197A6DEB7971}" destId="{475C3E2D-06BE-5344-A700-F80684C47E10}" srcOrd="3" destOrd="0" presId="urn:microsoft.com/office/officeart/2008/layout/VerticalCurvedList"/>
    <dgm:cxn modelId="{F5EC7D5A-7432-C545-9021-CB2BC818154E}" type="presParOf" srcId="{B1256F7D-F9D2-C44C-AA79-991C2C209A54}" destId="{456A94C6-E8B8-1E40-A050-E623B5289C3D}" srcOrd="1" destOrd="0" presId="urn:microsoft.com/office/officeart/2008/layout/VerticalCurvedList"/>
    <dgm:cxn modelId="{8DBDC313-7905-EA4C-8ED3-2C72B1E4F38D}" type="presParOf" srcId="{B1256F7D-F9D2-C44C-AA79-991C2C209A54}" destId="{6BA881E2-F084-4C4D-ADA8-BB3FCC841775}" srcOrd="2" destOrd="0" presId="urn:microsoft.com/office/officeart/2008/layout/VerticalCurvedList"/>
    <dgm:cxn modelId="{9B776063-1752-F640-96A6-9DB8C36124FB}" type="presParOf" srcId="{6BA881E2-F084-4C4D-ADA8-BB3FCC841775}" destId="{17239BE7-BC27-AE49-895F-C0C9A86CF993}" srcOrd="0" destOrd="0" presId="urn:microsoft.com/office/officeart/2008/layout/VerticalCurvedList"/>
    <dgm:cxn modelId="{DD8B5341-0AA9-594B-9D0B-21BCDDED6342}" type="presParOf" srcId="{B1256F7D-F9D2-C44C-AA79-991C2C209A54}" destId="{1156A4BF-B76A-B14D-A17A-091A9D20F856}" srcOrd="3" destOrd="0" presId="urn:microsoft.com/office/officeart/2008/layout/VerticalCurvedList"/>
    <dgm:cxn modelId="{FBA82EF0-B3C5-AF44-A756-478A187D1732}" type="presParOf" srcId="{B1256F7D-F9D2-C44C-AA79-991C2C209A54}" destId="{4DCD85F5-1940-D548-9D42-79DCE967167D}" srcOrd="4" destOrd="0" presId="urn:microsoft.com/office/officeart/2008/layout/VerticalCurvedList"/>
    <dgm:cxn modelId="{1F01B4D2-0F2D-1241-8453-5C90CF7C6564}" type="presParOf" srcId="{4DCD85F5-1940-D548-9D42-79DCE967167D}" destId="{50ACB15D-8507-8D4C-A86C-7400EF4610DD}" srcOrd="0" destOrd="0" presId="urn:microsoft.com/office/officeart/2008/layout/VerticalCurvedList"/>
    <dgm:cxn modelId="{4ADD5269-2670-BF47-8841-81CBF58B9574}" type="presParOf" srcId="{B1256F7D-F9D2-C44C-AA79-991C2C209A54}" destId="{9FD710A5-BB6F-4B40-B31F-05BC6C301C85}" srcOrd="5" destOrd="0" presId="urn:microsoft.com/office/officeart/2008/layout/VerticalCurvedList"/>
    <dgm:cxn modelId="{BF589386-BF17-9748-B5AE-3F204C9B91D9}" type="presParOf" srcId="{B1256F7D-F9D2-C44C-AA79-991C2C209A54}" destId="{42C7A123-F1E9-9E43-AC13-C1E0CAE820F7}" srcOrd="6" destOrd="0" presId="urn:microsoft.com/office/officeart/2008/layout/VerticalCurvedList"/>
    <dgm:cxn modelId="{B20D3B17-B906-E149-AB8B-568FC6D704EB}" type="presParOf" srcId="{42C7A123-F1E9-9E43-AC13-C1E0CAE820F7}" destId="{38E8F823-12CE-184A-A682-42123572B50D}" srcOrd="0" destOrd="0" presId="urn:microsoft.com/office/officeart/2008/layout/VerticalCurvedList"/>
    <dgm:cxn modelId="{8523633A-B6F5-984C-AAC2-37704279A776}" type="presParOf" srcId="{B1256F7D-F9D2-C44C-AA79-991C2C209A54}" destId="{645D516A-B6D0-5946-89D3-F6CD87381C80}" srcOrd="7" destOrd="0" presId="urn:microsoft.com/office/officeart/2008/layout/VerticalCurvedList"/>
    <dgm:cxn modelId="{95608896-BEE7-DA40-A2EC-3EE556D8A42E}" type="presParOf" srcId="{B1256F7D-F9D2-C44C-AA79-991C2C209A54}" destId="{DBF8AE94-27D3-AA42-A41C-21C74338BB36}" srcOrd="8" destOrd="0" presId="urn:microsoft.com/office/officeart/2008/layout/VerticalCurvedList"/>
    <dgm:cxn modelId="{9FE5BF8F-E994-BB4C-8658-A9E18E457A46}" type="presParOf" srcId="{DBF8AE94-27D3-AA42-A41C-21C74338BB36}" destId="{110B50E6-952F-604D-A873-7261CCE7409C}" srcOrd="0" destOrd="0" presId="urn:microsoft.com/office/officeart/2008/layout/VerticalCurvedList"/>
    <dgm:cxn modelId="{431FF150-B59E-3B43-B0BD-6D23311F4376}" type="presParOf" srcId="{B1256F7D-F9D2-C44C-AA79-991C2C209A54}" destId="{5A666BEE-29A3-354B-BA70-BD10D48DD4A0}" srcOrd="9" destOrd="0" presId="urn:microsoft.com/office/officeart/2008/layout/VerticalCurvedList"/>
    <dgm:cxn modelId="{DE74F971-DFC6-774D-9B33-DBE177192EBE}" type="presParOf" srcId="{B1256F7D-F9D2-C44C-AA79-991C2C209A54}" destId="{48D802FE-9DC9-664D-81F6-DD37880A6D20}" srcOrd="10" destOrd="0" presId="urn:microsoft.com/office/officeart/2008/layout/VerticalCurvedList"/>
    <dgm:cxn modelId="{4346BCD5-19B6-2B4A-931A-3AC4802875EC}" type="presParOf" srcId="{48D802FE-9DC9-664D-81F6-DD37880A6D20}" destId="{53CA7B7B-66BF-4B48-9DCD-491AC3B5CA74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F92C3-BB9E-AC4B-B4D7-A3EBFD3FEFAD}">
      <dsp:nvSpPr>
        <dsp:cNvPr id="0" name=""/>
        <dsp:cNvSpPr/>
      </dsp:nvSpPr>
      <dsp:spPr>
        <a:xfrm rot="10800000">
          <a:off x="-2" y="407"/>
          <a:ext cx="10631909" cy="82346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126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90 </a:t>
          </a:r>
          <a:r>
            <a:rPr lang="ru-RU" sz="2600" b="1" kern="1200" dirty="0"/>
            <a:t>ППС из Центральной Азии и Индии прошли обучение</a:t>
          </a:r>
        </a:p>
      </dsp:txBody>
      <dsp:txXfrm rot="10800000">
        <a:off x="205864" y="407"/>
        <a:ext cx="10426043" cy="823466"/>
      </dsp:txXfrm>
    </dsp:sp>
    <dsp:sp modelId="{C38D9906-00BA-1648-AC7E-AF069C641EB4}">
      <dsp:nvSpPr>
        <dsp:cNvPr id="0" name=""/>
        <dsp:cNvSpPr/>
      </dsp:nvSpPr>
      <dsp:spPr>
        <a:xfrm>
          <a:off x="0" y="0"/>
          <a:ext cx="823466" cy="8234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ADC697-47A8-2041-B8AA-95809AAB0875}">
      <dsp:nvSpPr>
        <dsp:cNvPr id="0" name=""/>
        <dsp:cNvSpPr/>
      </dsp:nvSpPr>
      <dsp:spPr>
        <a:xfrm rot="10800000">
          <a:off x="-2" y="1069684"/>
          <a:ext cx="10631909" cy="82346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126" tIns="99060" rIns="184912" bIns="99060" numCol="1" spcCol="1270" anchor="ctr" anchorCtr="0">
          <a:noAutofit/>
        </a:bodyPr>
        <a:lstStyle/>
        <a:p>
          <a:pPr marL="285750" lvl="1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600" b="1" kern="1200" dirty="0"/>
            <a:t>20 </a:t>
          </a:r>
          <a:r>
            <a:rPr lang="ru-RU" sz="2600" b="1" kern="1200" dirty="0"/>
            <a:t>с каждой ЦА страны</a:t>
          </a:r>
          <a:r>
            <a:rPr lang="ru-RU" sz="2600" b="1" kern="1200" baseline="0" dirty="0"/>
            <a:t> и Индии с улучшенным английским языком</a:t>
          </a:r>
          <a:endParaRPr lang="ru-RU" sz="2600" b="1" kern="1200" dirty="0"/>
        </a:p>
      </dsp:txBody>
      <dsp:txXfrm rot="10800000">
        <a:off x="205864" y="1069684"/>
        <a:ext cx="10426043" cy="823466"/>
      </dsp:txXfrm>
    </dsp:sp>
    <dsp:sp modelId="{08E5C3F4-B4E6-1542-B734-25B78B22D490}">
      <dsp:nvSpPr>
        <dsp:cNvPr id="0" name=""/>
        <dsp:cNvSpPr/>
      </dsp:nvSpPr>
      <dsp:spPr>
        <a:xfrm>
          <a:off x="0" y="1053643"/>
          <a:ext cx="823466" cy="82346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DCE00ED-DE9B-874B-AA63-505179C66E68}">
      <dsp:nvSpPr>
        <dsp:cNvPr id="0" name=""/>
        <dsp:cNvSpPr/>
      </dsp:nvSpPr>
      <dsp:spPr>
        <a:xfrm rot="10800000">
          <a:off x="-2" y="2138961"/>
          <a:ext cx="10631909" cy="82346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126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10 </a:t>
          </a:r>
          <a:r>
            <a:rPr lang="ru-RU" sz="2600" b="1" kern="1200" dirty="0"/>
            <a:t>преподавателей/научных</a:t>
          </a:r>
          <a:r>
            <a:rPr lang="ru-RU" sz="2600" b="1" kern="1200" baseline="0" dirty="0"/>
            <a:t> работников </a:t>
          </a:r>
          <a:r>
            <a:rPr lang="ru-RU" sz="2600" b="1" kern="1200" dirty="0"/>
            <a:t>с каждой ЦА страны</a:t>
          </a:r>
          <a:r>
            <a:rPr lang="ru-RU" sz="2600" b="1" kern="1200" baseline="0" dirty="0"/>
            <a:t> и Индии с усовершенствованными проф. знаниями и навыками</a:t>
          </a:r>
          <a:endParaRPr lang="ru-RU" sz="2600" b="1" kern="1200" dirty="0"/>
        </a:p>
      </dsp:txBody>
      <dsp:txXfrm rot="10800000">
        <a:off x="205864" y="2138961"/>
        <a:ext cx="10426043" cy="823466"/>
      </dsp:txXfrm>
    </dsp:sp>
    <dsp:sp modelId="{B64F82A8-FB00-7841-AD39-942741654072}">
      <dsp:nvSpPr>
        <dsp:cNvPr id="0" name=""/>
        <dsp:cNvSpPr/>
      </dsp:nvSpPr>
      <dsp:spPr>
        <a:xfrm>
          <a:off x="0" y="2122920"/>
          <a:ext cx="823466" cy="82346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1747BCA-6177-864B-AF1B-A3B20AAF8CA5}">
      <dsp:nvSpPr>
        <dsp:cNvPr id="0" name=""/>
        <dsp:cNvSpPr/>
      </dsp:nvSpPr>
      <dsp:spPr>
        <a:xfrm rot="10800000">
          <a:off x="-2" y="3208239"/>
          <a:ext cx="10631909" cy="82346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126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Обновление</a:t>
          </a:r>
          <a:r>
            <a:rPr lang="en-US" sz="2600" b="1" kern="1200" dirty="0"/>
            <a:t> MSc &amp; PhD </a:t>
          </a:r>
          <a:r>
            <a:rPr lang="ru-RU" sz="2600" b="1" kern="1200" dirty="0"/>
            <a:t>программ</a:t>
          </a:r>
          <a:r>
            <a:rPr lang="en-US" sz="2600" b="1" kern="1200" dirty="0"/>
            <a:t> / </a:t>
          </a:r>
          <a:r>
            <a:rPr lang="ru-RU" sz="2600" b="1" kern="1200" dirty="0"/>
            <a:t>Внедрение новых </a:t>
          </a:r>
          <a:r>
            <a:rPr lang="en-US" sz="2600" b="1" kern="1200" baseline="0" dirty="0"/>
            <a:t>MSc</a:t>
          </a:r>
          <a:r>
            <a:rPr lang="ru-RU" sz="2600" b="1" kern="1200" baseline="0" dirty="0"/>
            <a:t> программ</a:t>
          </a:r>
          <a:endParaRPr lang="ru-RU" sz="2600" b="1" kern="1200" dirty="0"/>
        </a:p>
      </dsp:txBody>
      <dsp:txXfrm rot="10800000">
        <a:off x="205864" y="3208239"/>
        <a:ext cx="10426043" cy="823466"/>
      </dsp:txXfrm>
    </dsp:sp>
    <dsp:sp modelId="{B7463B0F-0DC2-2945-A5E6-BEC82905CBBE}">
      <dsp:nvSpPr>
        <dsp:cNvPr id="0" name=""/>
        <dsp:cNvSpPr/>
      </dsp:nvSpPr>
      <dsp:spPr>
        <a:xfrm>
          <a:off x="0" y="3192198"/>
          <a:ext cx="823466" cy="82346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C725D4-2B1C-5040-AF2D-6C5A6530F8DE}">
      <dsp:nvSpPr>
        <dsp:cNvPr id="0" name=""/>
        <dsp:cNvSpPr/>
      </dsp:nvSpPr>
      <dsp:spPr>
        <a:xfrm rot="10800000">
          <a:off x="-2" y="4277516"/>
          <a:ext cx="10631909" cy="82346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126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i="1" kern="1200" dirty="0"/>
            <a:t>е</a:t>
          </a:r>
          <a:r>
            <a:rPr lang="en-US" sz="2600" b="1" kern="1200" dirty="0"/>
            <a:t>-</a:t>
          </a:r>
          <a:r>
            <a:rPr lang="ru-RU" sz="2600" b="1" kern="1200" dirty="0"/>
            <a:t>лаборатории </a:t>
          </a:r>
          <a:r>
            <a:rPr lang="en-GB" sz="2600" b="1" kern="1200" dirty="0"/>
            <a:t>c</a:t>
          </a:r>
          <a:r>
            <a:rPr lang="en-US" sz="2600" b="1" kern="1200" baseline="0" dirty="0"/>
            <a:t> </a:t>
          </a:r>
          <a:r>
            <a:rPr lang="ru-RU" sz="2600" b="1" kern="1200" dirty="0"/>
            <a:t>системой  дистанционного   обучения</a:t>
          </a:r>
          <a:r>
            <a:rPr lang="ru-RU" sz="2600" b="1" kern="1200" baseline="0" dirty="0"/>
            <a:t>  </a:t>
          </a:r>
          <a:r>
            <a:rPr lang="ru-RU" sz="2600" b="1" kern="1200" dirty="0"/>
            <a:t> в ЦА странах</a:t>
          </a:r>
          <a:r>
            <a:rPr lang="ru-RU" sz="2600" b="1" kern="1200" baseline="0" dirty="0"/>
            <a:t> и Индии</a:t>
          </a:r>
          <a:endParaRPr lang="ru-RU" sz="2600" b="1" kern="1200" dirty="0"/>
        </a:p>
      </dsp:txBody>
      <dsp:txXfrm rot="10800000">
        <a:off x="205864" y="4277516"/>
        <a:ext cx="10426043" cy="823466"/>
      </dsp:txXfrm>
    </dsp:sp>
    <dsp:sp modelId="{5D530A8F-8269-7442-9279-EBE0676990EA}">
      <dsp:nvSpPr>
        <dsp:cNvPr id="0" name=""/>
        <dsp:cNvSpPr/>
      </dsp:nvSpPr>
      <dsp:spPr>
        <a:xfrm>
          <a:off x="0" y="4277516"/>
          <a:ext cx="823466" cy="82346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0D351-8C14-3B42-87A3-431C359CB67A}">
      <dsp:nvSpPr>
        <dsp:cNvPr id="0" name=""/>
        <dsp:cNvSpPr/>
      </dsp:nvSpPr>
      <dsp:spPr>
        <a:xfrm>
          <a:off x="-6058416" y="-926987"/>
          <a:ext cx="7212038" cy="7212038"/>
        </a:xfrm>
        <a:prstGeom prst="blockArc">
          <a:avLst>
            <a:gd name="adj1" fmla="val 18900000"/>
            <a:gd name="adj2" fmla="val 2700000"/>
            <a:gd name="adj3" fmla="val 299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 contourW="12700">
          <a:contourClr>
            <a:srgbClr val="FF0000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A94C6-E8B8-1E40-A050-E623B5289C3D}">
      <dsp:nvSpPr>
        <dsp:cNvPr id="0" name=""/>
        <dsp:cNvSpPr/>
      </dsp:nvSpPr>
      <dsp:spPr>
        <a:xfrm>
          <a:off x="504117" y="222022"/>
          <a:ext cx="11087413" cy="89547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791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Увеличение и улучшение образовательных и исследовательских возможностей университетов Центральной Азии и Индии</a:t>
          </a:r>
        </a:p>
      </dsp:txBody>
      <dsp:txXfrm>
        <a:off x="504117" y="222022"/>
        <a:ext cx="11087413" cy="895471"/>
      </dsp:txXfrm>
    </dsp:sp>
    <dsp:sp modelId="{17239BE7-BC27-AE49-895F-C0C9A86CF993}">
      <dsp:nvSpPr>
        <dsp:cNvPr id="0" name=""/>
        <dsp:cNvSpPr/>
      </dsp:nvSpPr>
      <dsp:spPr>
        <a:xfrm>
          <a:off x="85384" y="251025"/>
          <a:ext cx="837465" cy="8374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6A4BF-B76A-B14D-A17A-091A9D20F856}">
      <dsp:nvSpPr>
        <dsp:cNvPr id="0" name=""/>
        <dsp:cNvSpPr/>
      </dsp:nvSpPr>
      <dsp:spPr>
        <a:xfrm>
          <a:off x="984200" y="1226659"/>
          <a:ext cx="10607330" cy="89547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791" tIns="66040" rIns="66040" bIns="66040" numCol="1" spcCol="1270" anchor="ctr" anchorCtr="0">
          <a:noAutofit/>
        </a:bodyPr>
        <a:lstStyle/>
        <a:p>
          <a:pPr marL="285750" lvl="1" indent="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600" b="1" kern="1200" dirty="0"/>
            <a:t>Расширение сотрудничества и взаимодействия между университетами ЕС, Центральной Азии и Индии</a:t>
          </a:r>
        </a:p>
      </dsp:txBody>
      <dsp:txXfrm>
        <a:off x="984200" y="1226659"/>
        <a:ext cx="10607330" cy="895471"/>
      </dsp:txXfrm>
    </dsp:sp>
    <dsp:sp modelId="{50ACB15D-8507-8D4C-A86C-7400EF4610DD}">
      <dsp:nvSpPr>
        <dsp:cNvPr id="0" name=""/>
        <dsp:cNvSpPr/>
      </dsp:nvSpPr>
      <dsp:spPr>
        <a:xfrm>
          <a:off x="565467" y="1255662"/>
          <a:ext cx="837465" cy="83746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710A5-BB6F-4B40-B31F-05BC6C301C85}">
      <dsp:nvSpPr>
        <dsp:cNvPr id="0" name=""/>
        <dsp:cNvSpPr/>
      </dsp:nvSpPr>
      <dsp:spPr>
        <a:xfrm>
          <a:off x="1131546" y="2231296"/>
          <a:ext cx="10459984" cy="89547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791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Лучшее качество преподавания в программах магистратуры и докторантуры Центрально-Азиатских и Индийских университетов</a:t>
          </a:r>
        </a:p>
      </dsp:txBody>
      <dsp:txXfrm>
        <a:off x="1131546" y="2231296"/>
        <a:ext cx="10459984" cy="895471"/>
      </dsp:txXfrm>
    </dsp:sp>
    <dsp:sp modelId="{38E8F823-12CE-184A-A682-42123572B50D}">
      <dsp:nvSpPr>
        <dsp:cNvPr id="0" name=""/>
        <dsp:cNvSpPr/>
      </dsp:nvSpPr>
      <dsp:spPr>
        <a:xfrm>
          <a:off x="712814" y="2260299"/>
          <a:ext cx="837465" cy="837465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D516A-B6D0-5946-89D3-F6CD87381C80}">
      <dsp:nvSpPr>
        <dsp:cNvPr id="0" name=""/>
        <dsp:cNvSpPr/>
      </dsp:nvSpPr>
      <dsp:spPr>
        <a:xfrm>
          <a:off x="984200" y="3235933"/>
          <a:ext cx="10607330" cy="89547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791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Повышение академической мобильности между университетами ЕС, Центральной Азии и Индии</a:t>
          </a:r>
        </a:p>
      </dsp:txBody>
      <dsp:txXfrm>
        <a:off x="984200" y="3235933"/>
        <a:ext cx="10607330" cy="895471"/>
      </dsp:txXfrm>
    </dsp:sp>
    <dsp:sp modelId="{110B50E6-952F-604D-A873-7261CCE7409C}">
      <dsp:nvSpPr>
        <dsp:cNvPr id="0" name=""/>
        <dsp:cNvSpPr/>
      </dsp:nvSpPr>
      <dsp:spPr>
        <a:xfrm>
          <a:off x="565467" y="3264936"/>
          <a:ext cx="837465" cy="837465"/>
        </a:xfrm>
        <a:prstGeom prst="ellipse">
          <a:avLst/>
        </a:prstGeom>
        <a:blipFill rotWithShape="0">
          <a:blip xmlns:r="http://schemas.openxmlformats.org/officeDocument/2006/relationships" r:embed="rId3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66BEE-29A3-354B-BA70-BD10D48DD4A0}">
      <dsp:nvSpPr>
        <dsp:cNvPr id="0" name=""/>
        <dsp:cNvSpPr/>
      </dsp:nvSpPr>
      <dsp:spPr>
        <a:xfrm>
          <a:off x="504117" y="4240570"/>
          <a:ext cx="11087413" cy="895471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 contourW="6350">
          <a:contourClr>
            <a:schemeClr val="bg1">
              <a:lumMod val="75000"/>
            </a:schemeClr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791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Вклад в улучшение общественного здоровья и здравоохранения, и социального благополучия населения стран Центральной Азии и Индии</a:t>
          </a:r>
        </a:p>
      </dsp:txBody>
      <dsp:txXfrm>
        <a:off x="504117" y="4240570"/>
        <a:ext cx="11087413" cy="895471"/>
      </dsp:txXfrm>
    </dsp:sp>
    <dsp:sp modelId="{53CA7B7B-66BF-4B48-9DCD-491AC3B5CA74}">
      <dsp:nvSpPr>
        <dsp:cNvPr id="0" name=""/>
        <dsp:cNvSpPr/>
      </dsp:nvSpPr>
      <dsp:spPr>
        <a:xfrm>
          <a:off x="85384" y="4269573"/>
          <a:ext cx="837465" cy="837465"/>
        </a:xfrm>
        <a:prstGeom prst="ellipse">
          <a:avLst/>
        </a:prstGeom>
        <a:blipFill rotWithShape="0">
          <a:blip xmlns:r="http://schemas.openxmlformats.org/officeDocument/2006/relationships" r:embed="rId4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G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0AB50-0005-C843-BD84-247F1D8C1E87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G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G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8CA7E-19AD-9B4A-9706-23811CAD2407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555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Этот проект явился</a:t>
            </a:r>
            <a:r>
              <a:rPr lang="ru-RU" baseline="0" dirty="0"/>
              <a:t> продолжением нашего предыдущего проекта «Центрально-Азиатская сеть </a:t>
            </a:r>
            <a:r>
              <a:rPr lang="ru-RU" sz="1200" b="1" dirty="0">
                <a:solidFill>
                  <a:srgbClr val="FF0000"/>
                </a:solidFill>
              </a:rPr>
              <a:t>по Образованию, науке и Инновациям в области Гигиены Окружающей Среды», который стал первым проектом в Центрально-азиатском</a:t>
            </a:r>
            <a:r>
              <a:rPr lang="ru-RU" sz="1200" b="1" baseline="0" dirty="0">
                <a:solidFill>
                  <a:srgbClr val="FF0000"/>
                </a:solidFill>
              </a:rPr>
              <a:t> регионе, в котором </a:t>
            </a:r>
            <a:r>
              <a:rPr lang="ru-RU" sz="1200" b="1" baseline="0" dirty="0" err="1">
                <a:solidFill>
                  <a:srgbClr val="FF0000"/>
                </a:solidFill>
              </a:rPr>
              <a:t>аппликантом</a:t>
            </a:r>
            <a:r>
              <a:rPr lang="ru-RU" sz="1200" b="1" baseline="0" dirty="0">
                <a:solidFill>
                  <a:srgbClr val="FF0000"/>
                </a:solidFill>
              </a:rPr>
              <a:t> был местный вуз.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54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</a:rPr>
              <a:t>В первую очередь, в наших 7 вузах-партнерах были </a:t>
            </a:r>
            <a:r>
              <a:rPr lang="ru-RU" sz="1800" b="1" dirty="0" err="1">
                <a:solidFill>
                  <a:srgbClr val="FF0000"/>
                </a:solidFill>
              </a:rPr>
              <a:t>проеведены</a:t>
            </a:r>
            <a:r>
              <a:rPr lang="ru-RU" sz="1800" b="1" dirty="0">
                <a:solidFill>
                  <a:srgbClr val="FF0000"/>
                </a:solidFill>
              </a:rPr>
              <a:t> Интенсивные курсы английского языка. </a:t>
            </a:r>
            <a:r>
              <a:rPr lang="ru-RU" sz="1800" b="1" dirty="0"/>
              <a:t>Это облегчит дальнейшее общение, обучение и выполнения проектных мероприятий. Расширит двери для ППС к мировой научной информации, опубликованной на английском языке:</a:t>
            </a:r>
            <a:endParaRPr lang="ru-KG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70549-2472-4CB1-8F8D-798E7709557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46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70549-2472-4CB1-8F8D-798E7709557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19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70549-2472-4CB1-8F8D-798E7709557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80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70549-2472-4CB1-8F8D-798E7709557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1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82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85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4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7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/>
          </a:p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90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23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2C1F5-4D64-4B3C-9164-88DD33DD67B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33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70549-2472-4CB1-8F8D-798E7709557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4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1105A-B24D-4340-89D1-0FA45834D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C0E07B-E446-0F4A-94C5-20D6652B0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5A5F7B-49CE-6340-9B5B-007CD74A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33E709-7A5E-A842-9EA5-9B299DCB4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256E40-630B-0849-8FA6-6E0074B6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44956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7AF7B-AF20-F24E-BA0C-BD28909C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C8F18D-1DFC-7948-92FA-F3E28748E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270AB9-42F6-1549-9C5E-2F76FEE3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CFE8FB-A4FD-B24E-BDC0-FFEBD291F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BC35DC-B003-EB4A-8F22-319451D5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28149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FF00AE-D6C8-7A4A-9283-DFEEC2FFD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46CD4C-16AC-524F-8C68-85FB1B3D0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E3CC9E-283C-B849-A024-2359DC30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C9B6D8-CF16-DE4B-B64F-32483640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5777E0-B315-3A4E-B014-3EE1E97B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9354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9110F-AE28-8E40-BA28-0502767A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A101D2-0EB3-A14E-A214-63FA272E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75FC4-F6DA-2448-B828-02A6F6E2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02D6B-8A58-A84D-AC6C-A8C188CE3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F323DB-6311-9E47-9CDD-136B6F7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95234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E56D7-BAF2-8143-896B-F7C7997B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AFCE78-150C-EA41-B0C3-4DB421879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B24253-B6FB-624A-AC92-7F166BC1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AE0A94-42B2-804E-8BE7-BDA36E33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E99EC9-A52F-7E4D-A2E3-B4963690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28408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7BD0E-DFFF-2140-A5BE-214992B7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F7BEE7-ABFD-3740-AF52-2207C8DA0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3C729F-5E13-2D47-B10C-B764DECAD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0C755D-3498-3943-B5BA-15C1D187F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D7DDFD-7A57-BB47-9340-159B0549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E01124-52F6-0C47-A883-9EF8D7B3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44429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0CBF6-31DB-F640-98C9-EF531493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4A1067-1C57-7046-95D2-8A2A35368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CBE257-8992-FC48-84B1-8A6870A25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29B06F-C9EF-8848-8C3D-30586B5BE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37F49F-ACB7-A848-91FC-CFEE7E4D4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302389-4CD6-594B-BD49-9F6C5A0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B43331-A2C3-7F42-B81A-C6799BC1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6CCC99-48B7-C648-9AE3-0129534F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03200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0779C-AC7D-4A4D-9204-1C7D93CE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081A36-DC19-9E44-82AF-3CF1C9B1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2C0A9C-B1A6-F844-A74E-1885DC69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225C30-A9F3-7140-8A7E-0849D0EB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45236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32B3AD-6C33-0A4E-B535-FE2B30D4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8EB3BD8-DE22-5045-B85F-83F2B3C5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5A91D1-849F-8649-81CF-2F309F2F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47369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C826A-3E3A-3847-9196-FAB48696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2A49E4-4ECE-AA40-92E9-652C7B569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130792-40EB-A64F-B495-33C6CB093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2C1C5C-D77B-4C49-8B67-71A6AFB0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34618D-A80B-344B-AF47-E521EAF4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1AEDDA-CD66-8342-8271-876570DF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60986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C9740-E8AB-9242-B568-345A15E73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FBCAB0-3E4E-9E48-90DB-15A44671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F46825-137D-654E-920B-690573DFE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767D0D-A02F-A648-BE57-A96212BF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6DA075-DB52-0144-B6EA-C670A4EF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22281C-CC7A-0945-9DF6-596EA942D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6725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25469-D1E6-FB49-AB5A-FD635079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DBA9FB-3ED6-E64D-BF89-D6C0B07BB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54BFC0-90C6-C149-A765-EDB014CBA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44A3-82B3-E747-A538-FA01DB072E9D}" type="datetimeFigureOut">
              <a:rPr lang="ru-KG" smtClean="0"/>
              <a:t>21.12.2022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5D3889-CE6D-5242-9D17-23B290F8C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2DE023-61FC-0E4D-8F74-287F238BB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522A-837E-F84D-9D2F-69A0071CD48C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7847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tiff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bd.minjust.gov.kg/act/view/ru-ru/111918?cl=ru-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bd.minjust.gov.kg/act/view/ru-ru/157712" TargetMode="External"/><Relationship Id="rId5" Type="http://schemas.openxmlformats.org/officeDocument/2006/relationships/hyperlink" Target="http://cbd.minjust.gov.kg/act/view/ru-ru/12222?cl=ru-ru#p17" TargetMode="External"/><Relationship Id="rId4" Type="http://schemas.openxmlformats.org/officeDocument/2006/relationships/hyperlink" Target="https://www.gov.kg/ru/npa/s/270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3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8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2.tiff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b="-30000" l="50000" r="50000" t="1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ow Australian universities could stop inequality and save the planet in  one easy move | EduResearch Matters" id="1026" name="Picture 2">
            <a:extLst>
              <a:ext uri="{FF2B5EF4-FFF2-40B4-BE49-F238E27FC236}">
                <a16:creationId xmlns:a16="http://schemas.microsoft.com/office/drawing/2014/main" id="{38FBB60B-0FF6-1042-9C3E-2B9AFFF25392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"/>
          <a:stretch/>
        </p:blipFill>
        <p:spPr bwMode="auto">
          <a:xfrm>
            <a:off x="1" y="979"/>
            <a:ext cx="12192000" cy="685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52DA8-CB43-D748-B465-34EE9CB1B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43" y="688791"/>
            <a:ext cx="6323364" cy="2387600"/>
          </a:xfrm>
        </p:spPr>
        <p:txBody>
          <a:bodyPr>
            <a:normAutofit/>
          </a:bodyPr>
          <a:lstStyle/>
          <a:p>
            <a:pPr algn="l"/>
            <a:r>
              <a:rPr dirty="0" lang="ru-RU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Компонент </a:t>
            </a:r>
            <a:r>
              <a:rPr dirty="0" lang="en-GB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CBHE - </a:t>
            </a:r>
            <a:r>
              <a:rPr dirty="0" lang="ru-RU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лучший опыт </a:t>
            </a:r>
            <a:endParaRPr dirty="0" lang="ru-KG">
              <a:solidFill>
                <a:schemeClr val="bg1"/>
              </a:solidFill>
              <a:latin charset="0" panose="020B0603020102020204" pitchFamily="34" typeface="Franklin Gothic Medium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1C31AF-FCB5-C34B-87DB-50A3065039C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345967" y="3605574"/>
            <a:ext cx="5806203" cy="2234393"/>
          </a:xfrm>
        </p:spPr>
        <p:txBody>
          <a:bodyPr>
            <a:noAutofit/>
          </a:bodyPr>
          <a:lstStyle/>
          <a:p>
            <a:pPr algn="l"/>
            <a:r>
              <a:rPr b="1" dirty="0" err="1" lang="ru-RU" sz="2000">
                <a:solidFill>
                  <a:schemeClr val="bg1"/>
                </a:solidFill>
                <a:latin charset="0" panose="020B0603020102020204" pitchFamily="34" typeface="Franklin Gothic Medium"/>
                <a:ea charset="0" panose="02040503050406030204" pitchFamily="18" typeface="Cambria"/>
              </a:rPr>
              <a:t>Кенеш</a:t>
            </a:r>
            <a:r>
              <a:rPr b="1" dirty="0" lang="ru-RU" sz="2000">
                <a:solidFill>
                  <a:schemeClr val="bg1"/>
                </a:solidFill>
                <a:latin charset="0" panose="020B0603020102020204" pitchFamily="34" typeface="Franklin Gothic Medium"/>
                <a:ea charset="0" panose="02040503050406030204" pitchFamily="18" typeface="Cambria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anose="020B0603020102020204" pitchFamily="34" typeface="Franklin Gothic Medium"/>
                <a:ea charset="0" panose="02040503050406030204" pitchFamily="18" typeface="Cambria"/>
              </a:rPr>
              <a:t>Джусупов</a:t>
            </a:r>
            <a:endParaRPr b="1" dirty="0" lang="en-US" sz="2000">
              <a:solidFill>
                <a:schemeClr val="bg1"/>
              </a:solidFill>
              <a:latin charset="0" panose="020B0603020102020204" pitchFamily="34" typeface="Franklin Gothic Medium"/>
              <a:ea charset="0" panose="02040503050406030204" pitchFamily="18" typeface="Cambria"/>
            </a:endParaRPr>
          </a:p>
          <a:p>
            <a:pPr algn="l"/>
            <a:r>
              <a:rPr b="1" dirty="0" lang="ru-RU" sz="2000">
                <a:solidFill>
                  <a:schemeClr val="bg1"/>
                </a:solidFill>
                <a:latin charset="0" panose="020B0603020102020204" pitchFamily="34" typeface="Franklin Gothic Medium"/>
                <a:ea charset="0" panose="02040503050406030204" pitchFamily="18" typeface="Cambria"/>
              </a:rPr>
              <a:t>Международная высшая школа медицины</a:t>
            </a:r>
            <a:endParaRPr b="1" dirty="0" lang="en-GB" sz="2000">
              <a:solidFill>
                <a:schemeClr val="bg1"/>
              </a:solidFill>
              <a:latin charset="0" panose="020B0603020102020204" pitchFamily="34" typeface="Franklin Gothic Medium"/>
              <a:ea charset="0" panose="02040503050406030204" pitchFamily="18" typeface="Cambria"/>
            </a:endParaRPr>
          </a:p>
          <a:p>
            <a:pPr algn="l"/>
            <a:endParaRPr b="1" dirty="0" lang="ru-RU" sz="2000">
              <a:solidFill>
                <a:schemeClr val="bg1"/>
              </a:solidFill>
              <a:effectLst/>
              <a:latin charset="0" panose="020B0603020102020204" pitchFamily="34" typeface="Franklin Gothic Medium"/>
            </a:endParaRPr>
          </a:p>
          <a:p>
            <a:pPr algn="l"/>
            <a:r>
              <a:rPr b="1" dirty="0" lang="ru-RU" sz="2000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Информационного дня программы </a:t>
            </a:r>
            <a:r>
              <a:rPr b="1" dirty="0" err="1" lang="ru-RU" sz="2000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Эразмус</a:t>
            </a:r>
            <a:r>
              <a:rPr b="1" dirty="0" lang="ru-RU" sz="2000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+ в Кыргызстане</a:t>
            </a:r>
            <a:endParaRPr b="1" dirty="0" lang="ru-RU" sz="2000">
              <a:solidFill>
                <a:schemeClr val="bg1"/>
              </a:solidFill>
              <a:latin charset="0" panose="020B0603020102020204" pitchFamily="34" typeface="Franklin Gothic Medium"/>
            </a:endParaRPr>
          </a:p>
          <a:p>
            <a:pPr algn="l"/>
            <a:r>
              <a:rPr b="1" dirty="0" lang="ru-RU" sz="2000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МУК, Бишкек, </a:t>
            </a:r>
            <a:r>
              <a:rPr b="1" dirty="0" lang="en-GB" sz="2000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22.12.2022</a:t>
            </a:r>
            <a:r>
              <a:rPr b="1" dirty="0" lang="ru-RU" sz="2000">
                <a:solidFill>
                  <a:schemeClr val="bg1"/>
                </a:solidFill>
                <a:effectLst/>
                <a:latin charset="0" panose="020B0603020102020204" pitchFamily="34" typeface="Franklin Gothic Medium"/>
              </a:rPr>
              <a:t> </a:t>
            </a:r>
            <a:endParaRPr dirty="0" lang="ru-RU" sz="2000">
              <a:solidFill>
                <a:schemeClr val="bg1"/>
              </a:solidFill>
              <a:effectLst/>
              <a:latin charset="0" panose="020B0603020102020204" pitchFamily="34" typeface="Franklin Gothic Medium"/>
            </a:endParaRPr>
          </a:p>
          <a:p>
            <a:pPr algn="l"/>
            <a:endParaRPr b="1" dirty="0" lang="en-US" sz="2000">
              <a:solidFill>
                <a:schemeClr val="bg1"/>
              </a:solidFill>
              <a:latin charset="0" panose="020B0603020102020204" pitchFamily="34" typeface="Franklin Gothic Medium"/>
              <a:ea charset="0" panose="02040503050406030204" pitchFamily="18" typeface="Cambria"/>
            </a:endParaRPr>
          </a:p>
          <a:p>
            <a:pPr algn="l"/>
            <a:endParaRPr dirty="0" lang="ru-KG" sz="2000">
              <a:solidFill>
                <a:schemeClr val="bg1"/>
              </a:solidFill>
              <a:latin charset="0" panose="020B0603020102020204" pitchFamily="34" typeface="Franklin Gothic Medium"/>
            </a:endParaRPr>
          </a:p>
        </p:txBody>
      </p:sp>
      <p:pic>
        <p:nvPicPr>
          <p:cNvPr id="4" name="Изображение 15">
            <a:extLst>
              <a:ext uri="{FF2B5EF4-FFF2-40B4-BE49-F238E27FC236}">
                <a16:creationId xmlns:a16="http://schemas.microsoft.com/office/drawing/2014/main" id="{DE3474FA-2FEF-D44D-85BF-F87EEB15E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68" y="5949017"/>
            <a:ext cx="3346231" cy="67865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65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+mn-lt"/>
              </a:rPr>
              <a:t>Задачи проекта</a:t>
            </a:r>
            <a:r>
              <a:rPr lang="en-GB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HARMONEE</a:t>
            </a: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300" b="1" dirty="0"/>
              <a:t>Определение гармонизированной магистерской программы в области общественного здравоохранения (MPH)</a:t>
            </a:r>
          </a:p>
          <a:p>
            <a:r>
              <a:rPr lang="ru-RU" sz="2300" b="1" dirty="0"/>
              <a:t>Усовершенствование компетенций в разработке и новых исследований в области здравоохранения с применением подхода </a:t>
            </a:r>
            <a:r>
              <a:rPr lang="ru-RU" sz="2300" b="1" dirty="0" err="1"/>
              <a:t>One-Health</a:t>
            </a:r>
            <a:endParaRPr lang="ru-RU" sz="2300" b="1" dirty="0"/>
          </a:p>
          <a:p>
            <a:r>
              <a:rPr lang="ru-RU" sz="2300" b="1" dirty="0"/>
              <a:t>Разработка и запуск программы магистратуры с общей структурой и общими модулями в соответствии с Болонскими принципами и стандартами ENQA.</a:t>
            </a:r>
          </a:p>
          <a:p>
            <a:r>
              <a:rPr lang="ru-RU" sz="2300" b="1" dirty="0"/>
              <a:t>Повышение уровня образовательных и исследовательских компетенций и навыков участвующих вузов в областях общественного здравоохранения.</a:t>
            </a:r>
          </a:p>
          <a:p>
            <a:r>
              <a:rPr lang="ru-RU" sz="2300" b="1" dirty="0"/>
              <a:t>Содействие и расширение существующей региональной и международной сети через совместные инициативы, обмен передовым опытом и сотрудничество в образовании, науке и практике в общественном здравоохранении, с внедрением подхода единого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396729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5E1E98-D4B2-4019-AF53-666333A5E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407" y="3525715"/>
            <a:ext cx="10656277" cy="284819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Развитие </a:t>
            </a:r>
            <a:r>
              <a:rPr lang="en-GB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PhD </a:t>
            </a:r>
            <a:r>
              <a:rPr lang="ru-RU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программ и научно-исследовательского потенциала Кыргызстана </a:t>
            </a:r>
            <a:br>
              <a:rPr lang="ru-RU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</a:br>
            <a:br>
              <a:rPr lang="ru-RU" sz="1600" dirty="0">
                <a:solidFill>
                  <a:srgbClr val="FF0000"/>
                </a:solidFill>
                <a:latin typeface="Franklin Gothic Medium" panose="020B0603020102020204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609918-EPP-1-2019-1-KG-EPPKA2-CBHE-JP</a:t>
            </a:r>
            <a:endParaRPr lang="ru-RU" sz="1600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Franklin Gothic Medium" panose="020B0603020102020204" pitchFamily="34" charset="0"/>
                <a:ea typeface="Cambria" panose="02040503050406030204" pitchFamily="18" charset="0"/>
              </a:rPr>
              <a:t>2020-2023</a:t>
            </a:r>
            <a:endParaRPr lang="en-GB" sz="2000" b="1" dirty="0">
              <a:solidFill>
                <a:srgbClr val="FF0000"/>
              </a:solidFill>
              <a:latin typeface="Franklin Gothic Medium" panose="020B0603020102020204" pitchFamily="34" charset="0"/>
              <a:ea typeface="Cambria" panose="020405030504060302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74521CA-2D80-456A-88B5-279BF6AB30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1494" cy="311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988" y="365126"/>
            <a:ext cx="10339812" cy="8423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+mn-lt"/>
              </a:rPr>
              <a:t>Консорциум проекта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DERECKA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252330" y="1103244"/>
          <a:ext cx="9925682" cy="507106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925682">
                  <a:extLst>
                    <a:ext uri="{9D8B030D-6E8A-4147-A177-3AD203B41FA5}">
                      <a16:colId xmlns:a16="http://schemas.microsoft.com/office/drawing/2014/main" val="1699403217"/>
                    </a:ext>
                  </a:extLst>
                </a:gridCol>
              </a:tblGrid>
              <a:tr h="45972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Брунель</a:t>
                      </a:r>
                      <a:r>
                        <a:rPr lang="ru-RU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Университет Лондона, Великобритания</a:t>
                      </a:r>
                      <a:endParaRPr lang="en-GB" sz="2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259151"/>
                  </a:ext>
                </a:extLst>
              </a:tr>
              <a:tr h="45972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Университет Прикладных Наук Гамбурга, Германия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5335648"/>
                  </a:ext>
                </a:extLst>
              </a:tr>
              <a:tr h="45972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Вильнюсский Технический Университет Гедиминас, Литва</a:t>
                      </a:r>
                      <a:endParaRPr lang="en-GB" sz="2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041391"/>
                  </a:ext>
                </a:extLst>
              </a:tr>
              <a:tr h="45972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ОсОО</a:t>
                      </a:r>
                      <a:r>
                        <a:rPr lang="ru-RU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ЭКЗОЛАУНЧ, Германия</a:t>
                      </a:r>
                      <a:endParaRPr lang="en-GB" sz="2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225001"/>
                  </a:ext>
                </a:extLst>
              </a:tr>
              <a:tr h="459727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Международный Университет </a:t>
                      </a:r>
                      <a:r>
                        <a:rPr lang="ru-RU" sz="2200" b="1" u="none" strike="noStrike" dirty="0" err="1">
                          <a:solidFill>
                            <a:srgbClr val="0070C0"/>
                          </a:solidFill>
                          <a:effectLst/>
                        </a:rPr>
                        <a:t>Кыргызской</a:t>
                      </a:r>
                      <a:r>
                        <a:rPr lang="ru-RU" sz="2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Республики</a:t>
                      </a:r>
                      <a:endParaRPr lang="en-US" sz="22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Международная Высшая Школа Медицины</a:t>
                      </a:r>
                      <a:endParaRPr lang="en-GB" sz="22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7625779"/>
                  </a:ext>
                </a:extLst>
              </a:tr>
              <a:tr h="481794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ru-RU" sz="2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Кыргызский</a:t>
                      </a:r>
                      <a:r>
                        <a:rPr lang="ru-RU" sz="2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Государственный Технический Университет им. И. </a:t>
                      </a:r>
                      <a:r>
                        <a:rPr lang="ru-RU" sz="2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Раззакова</a:t>
                      </a:r>
                      <a:endParaRPr lang="en-GB" sz="2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0385420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Кыргызский</a:t>
                      </a:r>
                      <a:r>
                        <a:rPr lang="ru-RU" sz="2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Государственный Университет Строительства, Транспорта и Архитектуры им. Н. </a:t>
                      </a:r>
                      <a:r>
                        <a:rPr lang="ru-RU" sz="22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Исанова</a:t>
                      </a:r>
                      <a:endParaRPr lang="en-GB" sz="22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9683080"/>
                  </a:ext>
                </a:extLst>
              </a:tr>
              <a:tr h="491564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Дипломатическая Академия МИД КР им. </a:t>
                      </a:r>
                      <a:r>
                        <a:rPr lang="ru-RU" sz="22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Диканбаева</a:t>
                      </a:r>
                      <a:endParaRPr lang="en-US" sz="22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8362133"/>
                  </a:ext>
                </a:extLst>
              </a:tr>
              <a:tr h="457954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Кыргызский</a:t>
                      </a:r>
                      <a:r>
                        <a:rPr lang="ru-RU" sz="2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Национальный Аграрный Университет им. Скрябина</a:t>
                      </a:r>
                      <a:endParaRPr lang="en-GB" sz="22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1432449"/>
                  </a:ext>
                </a:extLst>
              </a:tr>
              <a:tr h="459727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ru-RU" sz="22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Ошский</a:t>
                      </a:r>
                      <a:r>
                        <a:rPr lang="ru-RU" sz="2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Государственный Университет</a:t>
                      </a:r>
                      <a:endParaRPr lang="en-GB" sz="22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0569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7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  <a:latin typeface="+mn-lt"/>
              </a:rPr>
              <a:t>Цель проекта </a:t>
            </a: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 Наращивание научно-исследовательского и инновационного потенциала Кыргызстана путем развития 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PhD </a:t>
            </a: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докторантуры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13F356D-1772-5F40-94F1-039EEE95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Задачи проекта</a:t>
            </a:r>
          </a:p>
          <a:p>
            <a:pPr>
              <a:spcBef>
                <a:spcPts val="2400"/>
              </a:spcBef>
            </a:pPr>
            <a:r>
              <a:rPr lang="ru-RU" sz="2800" b="1" dirty="0"/>
              <a:t>Модернизация существующих и</a:t>
            </a:r>
            <a:r>
              <a:rPr lang="en-GB" sz="2800" b="1" dirty="0"/>
              <a:t> </a:t>
            </a:r>
            <a:r>
              <a:rPr lang="ru-RU" sz="2800" b="1" dirty="0"/>
              <a:t>внедрение</a:t>
            </a:r>
            <a:r>
              <a:rPr lang="en-GB" sz="2800" b="1" dirty="0"/>
              <a:t> </a:t>
            </a:r>
            <a:r>
              <a:rPr lang="ru-RU" sz="2800" b="1" dirty="0"/>
              <a:t>новых </a:t>
            </a:r>
            <a:r>
              <a:rPr lang="en-GB" sz="2800" b="1" dirty="0"/>
              <a:t>PhD </a:t>
            </a:r>
            <a:r>
              <a:rPr lang="ru-RU" sz="2800" b="1" dirty="0"/>
              <a:t>программ в соответствии с мировыми стандартами (ЕС)</a:t>
            </a:r>
          </a:p>
          <a:p>
            <a:pPr>
              <a:spcBef>
                <a:spcPts val="2400"/>
              </a:spcBef>
            </a:pPr>
            <a:r>
              <a:rPr lang="ru-RU" sz="2800" b="1" dirty="0"/>
              <a:t>Повышение исследовательских компетенций научных работников и развитие инновационного исследовательского опыта в Кыргызстане</a:t>
            </a:r>
          </a:p>
          <a:p>
            <a:pPr>
              <a:spcBef>
                <a:spcPts val="2400"/>
              </a:spcBef>
            </a:pPr>
            <a:r>
              <a:rPr lang="ru-RU" sz="2800" b="1" dirty="0"/>
              <a:t>Улучшение администрирования и управления </a:t>
            </a:r>
            <a:r>
              <a:rPr lang="en-GB" sz="2800" b="1" dirty="0"/>
              <a:t>PhD</a:t>
            </a:r>
            <a:r>
              <a:rPr lang="ru-RU" sz="2800" b="1" dirty="0"/>
              <a:t> докторантуры</a:t>
            </a:r>
          </a:p>
          <a:p>
            <a:pPr>
              <a:spcBef>
                <a:spcPts val="2400"/>
              </a:spcBef>
            </a:pPr>
            <a:r>
              <a:rPr lang="ru-RU" sz="2800" b="1" dirty="0"/>
              <a:t>Продвижение культуры </a:t>
            </a:r>
            <a:r>
              <a:rPr lang="en-GB" sz="2800" b="1" dirty="0"/>
              <a:t>PhD </a:t>
            </a:r>
            <a:r>
              <a:rPr lang="ru-RU" sz="2800" b="1" dirty="0"/>
              <a:t>среди академических кругов, заинтересованных сторон и общества Кыргызстана в целом</a:t>
            </a:r>
          </a:p>
        </p:txBody>
      </p:sp>
    </p:spTree>
    <p:extLst>
      <p:ext uri="{BB962C8B-B14F-4D97-AF65-F5344CB8AC3E}">
        <p14:creationId xmlns:p14="http://schemas.microsoft.com/office/powerpoint/2010/main" val="394736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5095D-072C-4C27-BEEB-B099A747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68" y="312072"/>
            <a:ext cx="1055663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+mn-lt"/>
                <a:ea typeface="Cambria" panose="02040503050406030204" pitchFamily="18" charset="0"/>
              </a:rPr>
              <a:t>Изменение законодательства КР</a:t>
            </a:r>
            <a:endParaRPr lang="ru-RU" sz="4000" dirty="0">
              <a:solidFill>
                <a:srgbClr val="FF0000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EE4819E0-7B7B-42C9-8AB1-DF21578054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97169" y="1956254"/>
            <a:ext cx="1055663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1" dirty="0">
                <a:ea typeface="Cambria" panose="02040503050406030204" pitchFamily="18" charset="0"/>
              </a:rPr>
              <a:t>Закон об Образовании</a:t>
            </a:r>
            <a:r>
              <a:rPr lang="en-GB" sz="2000" b="1" dirty="0">
                <a:ea typeface="Cambria" panose="02040503050406030204" pitchFamily="18" charset="0"/>
              </a:rPr>
              <a:t> </a:t>
            </a:r>
            <a:r>
              <a:rPr lang="ru-RU" sz="2000" b="1" dirty="0">
                <a:ea typeface="Cambria" panose="02040503050406030204" pitchFamily="18" charset="0"/>
              </a:rPr>
              <a:t>от</a:t>
            </a:r>
            <a:r>
              <a:rPr lang="en-GB" sz="2000" b="1" dirty="0">
                <a:ea typeface="Cambria" panose="02040503050406030204" pitchFamily="18" charset="0"/>
              </a:rPr>
              <a:t> 30</a:t>
            </a:r>
            <a:r>
              <a:rPr lang="ru-RU" sz="2000" b="1" dirty="0">
                <a:ea typeface="Cambria" panose="02040503050406030204" pitchFamily="18" charset="0"/>
              </a:rPr>
              <a:t>.04.</a:t>
            </a:r>
            <a:r>
              <a:rPr lang="en-GB" sz="2000" b="1" dirty="0">
                <a:ea typeface="Cambria" panose="02040503050406030204" pitchFamily="18" charset="0"/>
              </a:rPr>
              <a:t>2003 </a:t>
            </a:r>
            <a:r>
              <a:rPr lang="ru-RU" sz="2000" b="1" dirty="0">
                <a:ea typeface="Cambria" panose="02040503050406030204" pitchFamily="18" charset="0"/>
              </a:rPr>
              <a:t>№</a:t>
            </a:r>
            <a:r>
              <a:rPr lang="en-GB" sz="2000" b="1" dirty="0">
                <a:ea typeface="Cambria" panose="02040503050406030204" pitchFamily="18" charset="0"/>
              </a:rPr>
              <a:t>92 </a:t>
            </a:r>
            <a:r>
              <a:rPr lang="ru-RU" sz="2000" b="1" dirty="0">
                <a:ea typeface="Cambria" panose="02040503050406030204" pitchFamily="18" charset="0"/>
              </a:rPr>
              <a:t>с изменением</a:t>
            </a:r>
            <a:r>
              <a:rPr lang="en-GB" sz="2000" b="1" dirty="0">
                <a:ea typeface="Cambria" panose="02040503050406030204" pitchFamily="18" charset="0"/>
              </a:rPr>
              <a:t> </a:t>
            </a:r>
            <a:r>
              <a:rPr lang="ru-RU" sz="2000" b="1" dirty="0">
                <a:ea typeface="Cambria" panose="02040503050406030204" pitchFamily="18" charset="0"/>
              </a:rPr>
              <a:t>от</a:t>
            </a:r>
            <a:r>
              <a:rPr lang="en-GB" sz="2000" b="1" dirty="0">
                <a:ea typeface="Cambria" panose="02040503050406030204" pitchFamily="18" charset="0"/>
              </a:rPr>
              <a:t> 14</a:t>
            </a:r>
            <a:r>
              <a:rPr lang="ru-RU" sz="2000" b="1" dirty="0">
                <a:ea typeface="Cambria" panose="02040503050406030204" pitchFamily="18" charset="0"/>
              </a:rPr>
              <a:t>.06.</a:t>
            </a:r>
            <a:r>
              <a:rPr lang="en-GB" sz="2000" b="1" dirty="0">
                <a:ea typeface="Cambria" panose="02040503050406030204" pitchFamily="18" charset="0"/>
              </a:rPr>
              <a:t>2019 </a:t>
            </a:r>
            <a:r>
              <a:rPr lang="ru-RU" sz="2000" b="1" dirty="0">
                <a:ea typeface="Cambria" panose="02040503050406030204" pitchFamily="18" charset="0"/>
              </a:rPr>
              <a:t>№</a:t>
            </a:r>
            <a:r>
              <a:rPr lang="en-GB" sz="2000" b="1" dirty="0">
                <a:ea typeface="Cambria" panose="02040503050406030204" pitchFamily="18" charset="0"/>
              </a:rPr>
              <a:t>71 </a:t>
            </a:r>
            <a:r>
              <a:rPr lang="ru-RU" sz="2000" b="1" dirty="0">
                <a:ea typeface="Cambria" panose="02040503050406030204" pitchFamily="18" charset="0"/>
              </a:rPr>
              <a:t>(</a:t>
            </a:r>
            <a:r>
              <a:rPr lang="en" sz="2000" u="sng" dirty="0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http://cbd.minjust.gov.kg/act/view/ru-ru/111918?cl=ru-ru</a:t>
            </a:r>
            <a:r>
              <a:rPr lang="en" sz="2000" dirty="0">
                <a:solidFill>
                  <a:srgbClr val="2B2B2B"/>
                </a:solidFill>
                <a:highlight>
                  <a:srgbClr val="FFFFFF"/>
                </a:highlight>
              </a:rPr>
              <a:t> </a:t>
            </a:r>
            <a:r>
              <a:rPr lang="ru-RU" sz="2000" dirty="0">
                <a:solidFill>
                  <a:srgbClr val="2B2B2B"/>
                </a:solidFill>
                <a:highlight>
                  <a:srgbClr val="FFFFFF"/>
                </a:highlight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ru-RU" sz="1600" b="1" dirty="0">
                <a:ea typeface="Cambria" panose="02040503050406030204" pitchFamily="18" charset="0"/>
              </a:rPr>
              <a:t>Доктор философии (</a:t>
            </a:r>
            <a:r>
              <a:rPr lang="en-GB" sz="1600" b="1" dirty="0">
                <a:ea typeface="Cambria" panose="02040503050406030204" pitchFamily="18" charset="0"/>
              </a:rPr>
              <a:t>PhD) - </a:t>
            </a:r>
            <a:r>
              <a:rPr lang="ru-RU" sz="1600" b="1" dirty="0">
                <a:ea typeface="Cambria" panose="02040503050406030204" pitchFamily="18" charset="0"/>
              </a:rPr>
              <a:t>квалификационный уровень послевузовского профессионального образования (докторантуры), дающий лицам, завершившим соответствующий учебный план и научные исследования с защитой диссертации, право на осуществление научной и иной профессиональной деятельности</a:t>
            </a:r>
          </a:p>
          <a:p>
            <a:pPr>
              <a:spcBef>
                <a:spcPts val="600"/>
              </a:spcBef>
            </a:pPr>
            <a:r>
              <a:rPr lang="ru-RU" sz="2000" b="1" dirty="0">
                <a:ea typeface="Cambria" panose="02040503050406030204" pitchFamily="18" charset="0"/>
              </a:rPr>
              <a:t>Положение о</a:t>
            </a:r>
            <a:r>
              <a:rPr lang="en-GB" sz="2000" b="1" dirty="0">
                <a:ea typeface="Cambria" panose="02040503050406030204" pitchFamily="18" charset="0"/>
              </a:rPr>
              <a:t> PhD (</a:t>
            </a:r>
            <a:r>
              <a:rPr lang="ru-RU" sz="2000" b="1" dirty="0">
                <a:ea typeface="Cambria" panose="02040503050406030204" pitchFamily="18" charset="0"/>
              </a:rPr>
              <a:t>Постановление правительства КР</a:t>
            </a:r>
            <a:r>
              <a:rPr lang="en-GB" sz="2000" b="1" dirty="0">
                <a:ea typeface="Cambria" panose="02040503050406030204" pitchFamily="18" charset="0"/>
              </a:rPr>
              <a:t> </a:t>
            </a:r>
            <a:r>
              <a:rPr lang="ru-RU" sz="2000" b="1" dirty="0">
                <a:ea typeface="Cambria" panose="02040503050406030204" pitchFamily="18" charset="0"/>
              </a:rPr>
              <a:t>от </a:t>
            </a:r>
            <a:r>
              <a:rPr lang="en-GB" sz="2000" b="1" dirty="0">
                <a:ea typeface="Cambria" panose="02040503050406030204" pitchFamily="18" charset="0"/>
              </a:rPr>
              <a:t>1</a:t>
            </a:r>
            <a:r>
              <a:rPr lang="ru-RU" sz="2000" b="1" dirty="0">
                <a:ea typeface="Cambria" panose="02040503050406030204" pitchFamily="18" charset="0"/>
              </a:rPr>
              <a:t>1.12.</a:t>
            </a:r>
            <a:r>
              <a:rPr lang="en-GB" sz="2000" b="1" dirty="0">
                <a:ea typeface="Cambria" panose="02040503050406030204" pitchFamily="18" charset="0"/>
              </a:rPr>
              <a:t>2020 </a:t>
            </a:r>
            <a:r>
              <a:rPr lang="ru-RU" sz="2000" b="1" dirty="0">
                <a:ea typeface="Cambria" panose="02040503050406030204" pitchFamily="18" charset="0"/>
              </a:rPr>
              <a:t>№</a:t>
            </a:r>
            <a:r>
              <a:rPr lang="en-GB" sz="2000" b="1" dirty="0">
                <a:ea typeface="Cambria" panose="02040503050406030204" pitchFamily="18" charset="0"/>
              </a:rPr>
              <a:t>601</a:t>
            </a:r>
          </a:p>
          <a:p>
            <a:pPr>
              <a:spcBef>
                <a:spcPts val="600"/>
              </a:spcBef>
            </a:pPr>
            <a:r>
              <a:rPr lang="en-GB" sz="2000" b="1" dirty="0">
                <a:ea typeface="Cambria" panose="02040503050406030204" pitchFamily="18" charset="0"/>
              </a:rPr>
              <a:t>8</a:t>
            </a:r>
            <a:r>
              <a:rPr lang="ru-RU" sz="2000" b="1" baseline="30000" dirty="0">
                <a:ea typeface="Cambria" panose="02040503050406030204" pitchFamily="18" charset="0"/>
              </a:rPr>
              <a:t>й</a:t>
            </a:r>
            <a:r>
              <a:rPr lang="en-GB" sz="2000" b="1" dirty="0">
                <a:ea typeface="Cambria" panose="02040503050406030204" pitchFamily="18" charset="0"/>
              </a:rPr>
              <a:t> </a:t>
            </a:r>
            <a:r>
              <a:rPr lang="ru-RU" sz="2000" b="1" dirty="0">
                <a:ea typeface="Cambria" panose="02040503050406030204" pitchFamily="18" charset="0"/>
              </a:rPr>
              <a:t>уровень квалификации НРК</a:t>
            </a:r>
            <a:r>
              <a:rPr lang="en-GB" sz="2000" b="1" dirty="0">
                <a:ea typeface="Cambria" panose="02040503050406030204" pitchFamily="18" charset="0"/>
              </a:rPr>
              <a:t> </a:t>
            </a:r>
            <a:r>
              <a:rPr lang="ru-RU" sz="2000" b="1" dirty="0">
                <a:ea typeface="Cambria" panose="02040503050406030204" pitchFamily="18" charset="0"/>
              </a:rPr>
              <a:t>с поправками от </a:t>
            </a:r>
            <a:r>
              <a:rPr lang="en-GB" sz="2000" b="1" dirty="0">
                <a:ea typeface="Cambria" panose="02040503050406030204" pitchFamily="18" charset="0"/>
              </a:rPr>
              <a:t>18</a:t>
            </a:r>
            <a:r>
              <a:rPr lang="ru-RU" sz="2000" b="1" dirty="0">
                <a:ea typeface="Cambria" panose="02040503050406030204" pitchFamily="18" charset="0"/>
              </a:rPr>
              <a:t>.09.2</a:t>
            </a:r>
            <a:r>
              <a:rPr lang="en-GB" sz="2000" b="1" dirty="0">
                <a:ea typeface="Cambria" panose="02040503050406030204" pitchFamily="18" charset="0"/>
              </a:rPr>
              <a:t>021</a:t>
            </a:r>
            <a:r>
              <a:rPr lang="ru-RU" sz="2000" b="1" dirty="0">
                <a:ea typeface="Cambria" panose="02040503050406030204" pitchFamily="18" charset="0"/>
              </a:rPr>
              <a:t> </a:t>
            </a:r>
            <a:r>
              <a:rPr lang="en" sz="2000" b="1" dirty="0">
                <a:solidFill>
                  <a:srgbClr val="333333"/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(</a:t>
            </a:r>
            <a:r>
              <a:rPr lang="en" sz="2000" u="sng" dirty="0">
                <a:solidFill>
                  <a:schemeClr val="hlink"/>
                </a:solidFill>
                <a:highlight>
                  <a:srgbClr val="FFFFFF"/>
                </a:highlight>
                <a:ea typeface="Roboto"/>
                <a:cs typeface="Roboto"/>
                <a:sym typeface="Roboto"/>
                <a:hlinkClick r:id="rId4"/>
              </a:rPr>
              <a:t>https://www.gov.kg/ru/npa/s/2709</a:t>
            </a:r>
            <a:r>
              <a:rPr lang="en" sz="2000" b="1" dirty="0">
                <a:solidFill>
                  <a:srgbClr val="333333"/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) - </a:t>
            </a:r>
            <a:r>
              <a:rPr lang="ru-RU" sz="2000" b="1" dirty="0">
                <a:solidFill>
                  <a:srgbClr val="333333"/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как в Европейской РК</a:t>
            </a:r>
            <a:endParaRPr lang="en" sz="2000" b="1" dirty="0">
              <a:solidFill>
                <a:srgbClr val="333333"/>
              </a:solidFill>
              <a:highlight>
                <a:srgbClr val="FFFFFF"/>
              </a:highlight>
              <a:ea typeface="Roboto"/>
              <a:cs typeface="Roboto"/>
              <a:sym typeface="Roboto"/>
            </a:endParaRPr>
          </a:p>
          <a:p>
            <a:pPr>
              <a:spcBef>
                <a:spcPts val="600"/>
              </a:spcBef>
            </a:pPr>
            <a:r>
              <a:rPr lang="ru-RU" sz="2000" b="1" dirty="0">
                <a:solidFill>
                  <a:srgbClr val="333333"/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Разработаны лицензионные требования</a:t>
            </a:r>
            <a:r>
              <a:rPr lang="en" sz="2000" b="1" dirty="0">
                <a:solidFill>
                  <a:srgbClr val="333333"/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(</a:t>
            </a:r>
            <a:r>
              <a:rPr lang="en-GB" sz="2000" u="sng" dirty="0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http://cbd.minjust.gov.kg/act/view/ru-ru/12222?cl=ru-ru#p17</a:t>
            </a:r>
            <a:r>
              <a:rPr lang="en-GB" sz="2000" dirty="0">
                <a:highlight>
                  <a:srgbClr val="FFFFFF"/>
                </a:highlight>
              </a:rPr>
              <a:t> )</a:t>
            </a:r>
            <a:endParaRPr lang="ru-RU" sz="2000" dirty="0">
              <a:highlight>
                <a:srgbClr val="FFFFFF"/>
              </a:highlight>
            </a:endParaRPr>
          </a:p>
          <a:p>
            <a:pPr>
              <a:spcBef>
                <a:spcPts val="600"/>
              </a:spcBef>
            </a:pPr>
            <a:r>
              <a:rPr lang="ru-RU" sz="2000" b="1" dirty="0"/>
              <a:t>Разработаны и утверждены минимальные требования к аккредитации </a:t>
            </a:r>
            <a:r>
              <a:rPr lang="en-GB" sz="2000" b="1" dirty="0"/>
              <a:t>PhD </a:t>
            </a:r>
            <a:r>
              <a:rPr lang="ru-RU" sz="2000" b="1" dirty="0"/>
              <a:t>программ</a:t>
            </a:r>
            <a:r>
              <a:rPr lang="en-GB" sz="2000" b="1" dirty="0"/>
              <a:t> </a:t>
            </a:r>
            <a:r>
              <a:rPr lang="en" sz="2000" dirty="0">
                <a:solidFill>
                  <a:srgbClr val="2B2B2B"/>
                </a:solidFill>
                <a:highlight>
                  <a:srgbClr val="FFFFFF"/>
                </a:highlight>
                <a:ea typeface="Times New Roman"/>
                <a:cs typeface="Times New Roman"/>
                <a:sym typeface="Times New Roman"/>
              </a:rPr>
              <a:t>(</a:t>
            </a:r>
            <a:r>
              <a:rPr lang="en" sz="2000" u="sng" dirty="0">
                <a:solidFill>
                  <a:schemeClr val="hlink"/>
                </a:solidFill>
                <a:highlight>
                  <a:srgbClr val="FFFFFF"/>
                </a:highlight>
                <a:ea typeface="Times New Roman"/>
                <a:cs typeface="Times New Roman"/>
                <a:sym typeface="Times New Roman"/>
                <a:hlinkClick r:id="rId6"/>
              </a:rPr>
              <a:t>http://cbd.minjust.gov.kg/act/view/ru-ru/157712</a:t>
            </a:r>
            <a:r>
              <a:rPr lang="en" sz="2000" dirty="0">
                <a:solidFill>
                  <a:srgbClr val="2B2B2B"/>
                </a:solidFill>
                <a:highlight>
                  <a:srgbClr val="FFFFFF"/>
                </a:highlight>
                <a:ea typeface="Times New Roman"/>
                <a:cs typeface="Times New Roman"/>
                <a:sym typeface="Times New Roman"/>
              </a:rPr>
              <a:t>) </a:t>
            </a:r>
            <a:endParaRPr lang="en-GB" sz="20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82039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5095D-072C-4C27-BEEB-B099A747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123" y="312072"/>
            <a:ext cx="10427677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+mn-lt"/>
                <a:ea typeface="Cambria" panose="02040503050406030204" pitchFamily="18" charset="0"/>
              </a:rPr>
              <a:t>Обучение</a:t>
            </a:r>
            <a:endParaRPr lang="ru-RU" sz="4000" dirty="0">
              <a:solidFill>
                <a:srgbClr val="FF0000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EE4819E0-7B7B-42C9-8AB1-DF21578054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12833" y="1916968"/>
            <a:ext cx="7071290" cy="416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" sz="2000" b="1" dirty="0"/>
              <a:t>142 </a:t>
            </a:r>
            <a:r>
              <a:rPr lang="ru-RU" sz="2000" b="1" dirty="0"/>
              <a:t>ППС</a:t>
            </a:r>
            <a:r>
              <a:rPr lang="en" sz="2000" b="1" dirty="0"/>
              <a:t> </a:t>
            </a:r>
            <a:r>
              <a:rPr lang="ru-RU" sz="2000" b="1" dirty="0"/>
              <a:t>семи университетов прошли курс английского языка</a:t>
            </a:r>
            <a:r>
              <a:rPr lang="en" sz="2000" b="1" dirty="0"/>
              <a:t> (72 </a:t>
            </a:r>
            <a:r>
              <a:rPr lang="ru-RU" sz="2000" b="1" dirty="0"/>
              <a:t>ч</a:t>
            </a:r>
            <a:r>
              <a:rPr lang="en" sz="2000" b="1" dirty="0"/>
              <a:t>)</a:t>
            </a:r>
          </a:p>
          <a:p>
            <a:pPr>
              <a:spcBef>
                <a:spcPts val="1200"/>
              </a:spcBef>
            </a:pPr>
            <a:r>
              <a:rPr lang="ru-RU" sz="2000" b="1" dirty="0"/>
              <a:t>Более 64 научных руководителей, докторантов и администраторов </a:t>
            </a:r>
            <a:r>
              <a:rPr lang="en-GB" sz="2000" b="1" dirty="0"/>
              <a:t>PhD </a:t>
            </a:r>
            <a:r>
              <a:rPr lang="ru-RU" sz="2000" b="1" dirty="0"/>
              <a:t>программ прошли обучение на двух летних школах</a:t>
            </a:r>
            <a:r>
              <a:rPr lang="ru-RU" sz="1600" b="1" dirty="0"/>
              <a:t> </a:t>
            </a:r>
            <a:r>
              <a:rPr lang="ru-RU" sz="2000" b="1" dirty="0">
                <a:ea typeface="Cambria" panose="02040503050406030204" pitchFamily="18" charset="0"/>
              </a:rPr>
              <a:t> по темам:</a:t>
            </a:r>
            <a:endParaRPr lang="en-GB" sz="2000" b="1" dirty="0">
              <a:ea typeface="Cambria" panose="02040503050406030204" pitchFamily="18" charset="0"/>
            </a:endParaRPr>
          </a:p>
          <a:p>
            <a:pPr lvl="1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  <a:ea typeface="Cambria" panose="02040503050406030204" pitchFamily="18" charset="0"/>
              </a:rPr>
              <a:t>Академическое письмо, Критическое чтение и письмо</a:t>
            </a:r>
          </a:p>
          <a:p>
            <a:pPr lvl="1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  <a:ea typeface="Cambria" panose="02040503050406030204" pitchFamily="18" charset="0"/>
              </a:rPr>
              <a:t>Подготовка научного доклада и публичное выступление</a:t>
            </a:r>
          </a:p>
          <a:p>
            <a:pPr lvl="1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  <a:ea typeface="Cambria" panose="02040503050406030204" pitchFamily="18" charset="0"/>
              </a:rPr>
              <a:t>Администрация докторских программ</a:t>
            </a:r>
          </a:p>
          <a:p>
            <a:pPr lvl="1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  <a:ea typeface="Cambria" panose="02040503050406030204" pitchFamily="18" charset="0"/>
              </a:rPr>
              <a:t>Научное руководство докторантами </a:t>
            </a:r>
            <a:r>
              <a:rPr lang="en-GB" sz="1600" b="1" dirty="0">
                <a:solidFill>
                  <a:srgbClr val="0070C0"/>
                </a:solidFill>
                <a:ea typeface="Cambria" panose="02040503050406030204" pitchFamily="18" charset="0"/>
              </a:rPr>
              <a:t>PhD</a:t>
            </a:r>
          </a:p>
          <a:p>
            <a:pPr lvl="1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  <a:ea typeface="Cambria" panose="02040503050406030204" pitchFamily="18" charset="0"/>
              </a:rPr>
              <a:t>Использование современных информационных программ в докторантуре</a:t>
            </a:r>
          </a:p>
          <a:p>
            <a:pPr lvl="1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  <a:ea typeface="Cambria" panose="02040503050406030204" pitchFamily="18" charset="0"/>
              </a:rPr>
              <a:t>Использование больших данных и искусственного интеллекта в различных областях науки и производства</a:t>
            </a:r>
          </a:p>
          <a:p>
            <a:pPr lvl="1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  <a:ea typeface="Cambria" panose="02040503050406030204" pitchFamily="18" charset="0"/>
              </a:rPr>
              <a:t>Другие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9CEA93-C9D0-6D47-94AC-B6A6D5F3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169" y="1637635"/>
            <a:ext cx="3774831" cy="28311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D7C392-4789-94B3-6A70-A5A0FEB6C5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175" y="4017516"/>
            <a:ext cx="4932824" cy="284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87593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5095D-072C-4C27-BEEB-B099A747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312072"/>
            <a:ext cx="10392508" cy="1325563"/>
          </a:xfrm>
        </p:spPr>
        <p:txBody>
          <a:bodyPr>
            <a:normAutofit/>
          </a:bodyPr>
          <a:lstStyle/>
          <a:p>
            <a:pPr algn="ctr"/>
            <a:r>
              <a:rPr b="1" dirty="0" lang="ru-RU" sz="4000">
                <a:solidFill>
                  <a:srgbClr val="FF0000"/>
                </a:solidFill>
                <a:latin typeface="+mn-lt"/>
                <a:ea charset="0" panose="02040503050406030204" pitchFamily="18" typeface="Cambria"/>
              </a:rPr>
              <a:t>Оборудование</a:t>
            </a:r>
            <a:endParaRPr dirty="0" lang="ru-RU" sz="4000">
              <a:solidFill>
                <a:srgbClr val="FF0000"/>
              </a:solidFill>
              <a:latin typeface="+mn-lt"/>
              <a:ea charset="0" panose="02040503050406030204" pitchFamily="18" typeface="Cambria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EE4819E0-7B7B-42C9-8AB1-DF21578054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88392" y="1825625"/>
            <a:ext cx="9943024" cy="30469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indent="0" marL="0">
              <a:spcBef>
                <a:spcPts val="0"/>
              </a:spcBef>
              <a:buNone/>
            </a:pPr>
            <a:endParaRPr b="1" dirty="0" lang="ru-RU" sz="2000">
              <a:solidFill>
                <a:srgbClr val="002060"/>
              </a:solidFill>
              <a:latin charset="0" panose="020E0502030303020204" pitchFamily="34" typeface="Candara"/>
            </a:endParaRPr>
          </a:p>
          <a:p>
            <a:pPr algn="ctr" indent="0" marL="0">
              <a:spcBef>
                <a:spcPts val="0"/>
              </a:spcBef>
              <a:buNone/>
            </a:pPr>
            <a:r>
              <a:rPr b="1" dirty="0" lang="ru-RU" sz="2000">
                <a:solidFill>
                  <a:schemeClr val="accent5">
                    <a:lumMod val="75000"/>
                  </a:schemeClr>
                </a:solidFill>
                <a:latin charset="0" panose="020E0502030303020204" pitchFamily="34" typeface="Candara"/>
              </a:rPr>
              <a:t>Согласно собственным потребностям, каждый из 7 университетов-участников закупил оборудование на 34 тысячи евро.</a:t>
            </a:r>
          </a:p>
          <a:p>
            <a:pPr>
              <a:spcBef>
                <a:spcPts val="600"/>
              </a:spcBef>
            </a:pPr>
            <a:endParaRPr b="1" dirty="0" lang="ru-RU" sz="2000">
              <a:latin charset="0" panose="020E0502030303020204" pitchFamily="34" typeface="Candara"/>
              <a:ea charset="0" panose="02040503050406030204" pitchFamily="18" typeface="Cambria"/>
            </a:endParaRPr>
          </a:p>
          <a:p>
            <a:pPr>
              <a:spcBef>
                <a:spcPts val="600"/>
              </a:spcBef>
            </a:pPr>
            <a:r>
              <a:rPr b="1" dirty="0" lang="ru-RU" sz="2000">
                <a:latin charset="0" panose="020E0502030303020204" pitchFamily="34" typeface="Candara"/>
                <a:ea charset="0" panose="02040503050406030204" pitchFamily="18" typeface="Cambria"/>
              </a:rPr>
              <a:t>Компьютерное оборудование</a:t>
            </a:r>
          </a:p>
          <a:p>
            <a:pPr>
              <a:spcBef>
                <a:spcPts val="600"/>
              </a:spcBef>
            </a:pPr>
            <a:r>
              <a:rPr b="1" dirty="0" lang="ru-RU" sz="2000">
                <a:latin charset="0" panose="020E0502030303020204" pitchFamily="34" typeface="Candara"/>
                <a:ea charset="0" panose="02040503050406030204" pitchFamily="18" typeface="Cambria"/>
              </a:rPr>
              <a:t>Лабораторное оборудование</a:t>
            </a:r>
          </a:p>
          <a:p>
            <a:pPr>
              <a:spcBef>
                <a:spcPts val="600"/>
              </a:spcBef>
            </a:pPr>
            <a:r>
              <a:rPr b="1" dirty="0" lang="ru-RU" sz="2000">
                <a:latin charset="0" panose="020E0502030303020204" pitchFamily="34" typeface="Candara"/>
                <a:ea charset="0" panose="02040503050406030204" pitchFamily="18" typeface="Cambria"/>
              </a:rPr>
              <a:t>Учебники (выпущено 4 учебника)</a:t>
            </a:r>
          </a:p>
          <a:p>
            <a:pPr>
              <a:spcBef>
                <a:spcPts val="600"/>
              </a:spcBef>
            </a:pPr>
            <a:r>
              <a:rPr b="1" dirty="0" lang="ru-RU" sz="2000">
                <a:latin charset="0" panose="020E0502030303020204" pitchFamily="34" typeface="Candara"/>
                <a:ea charset="0" panose="02040503050406030204" pitchFamily="18" typeface="Cambria"/>
              </a:rPr>
              <a:t>Конференц-системы</a:t>
            </a:r>
          </a:p>
          <a:p>
            <a:pPr>
              <a:spcBef>
                <a:spcPts val="600"/>
              </a:spcBef>
            </a:pPr>
            <a:r>
              <a:rPr b="1" dirty="0" lang="ru-RU" sz="2000">
                <a:latin charset="0" panose="020E0502030303020204" pitchFamily="34" typeface="Candara"/>
                <a:ea charset="0" panose="02040503050406030204" pitchFamily="18" typeface="Cambria"/>
              </a:rPr>
              <a:t>Небольшая типография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5E618D-B968-C047-99F1-CA33346673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" l="180" r="158" t="60"/>
          <a:stretch/>
        </p:blipFill>
        <p:spPr>
          <a:xfrm rot="16200000">
            <a:off x="6364190" y="1957762"/>
            <a:ext cx="2208629" cy="440402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D41D2CF-0104-1A47-BED3-894E49B706F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" l="44" r="240" t="66"/>
          <a:stretch/>
        </p:blipFill>
        <p:spPr>
          <a:xfrm rot="16200000">
            <a:off x="8210843" y="2814144"/>
            <a:ext cx="2602524" cy="535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2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5095D-072C-4C27-BEEB-B099A747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392" y="312072"/>
            <a:ext cx="1026540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Candara" panose="020E0502030303020204" pitchFamily="34" charset="0"/>
                <a:ea typeface="Cambria" panose="02040503050406030204" pitchFamily="18" charset="0"/>
              </a:rPr>
              <a:t>Разработка программ:</a:t>
            </a:r>
            <a:endParaRPr lang="ru-RU" sz="4000" dirty="0">
              <a:solidFill>
                <a:srgbClr val="FF0000"/>
              </a:solidFill>
              <a:latin typeface="Candara" panose="020E0502030303020204" pitchFamily="34" charset="0"/>
              <a:ea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3566A4-A635-444A-BA3A-BF1D4B231338}"/>
              </a:ext>
            </a:extLst>
          </p:cNvPr>
          <p:cNvSpPr/>
          <p:nvPr/>
        </p:nvSpPr>
        <p:spPr>
          <a:xfrm>
            <a:off x="1463018" y="1363960"/>
            <a:ext cx="9958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Модернизация существующих и разработка новых</a:t>
            </a:r>
            <a:r>
              <a:rPr lang="en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PhD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</a:t>
            </a: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68EBE9DF-7CAB-974D-A95D-8E5EAEB05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28485"/>
              </p:ext>
            </p:extLst>
          </p:nvPr>
        </p:nvGraphicFramePr>
        <p:xfrm>
          <a:off x="1088393" y="1825625"/>
          <a:ext cx="10899185" cy="5062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0677">
                  <a:extLst>
                    <a:ext uri="{9D8B030D-6E8A-4147-A177-3AD203B41FA5}">
                      <a16:colId xmlns:a16="http://schemas.microsoft.com/office/drawing/2014/main" val="203912797"/>
                    </a:ext>
                  </a:extLst>
                </a:gridCol>
                <a:gridCol w="1500785">
                  <a:extLst>
                    <a:ext uri="{9D8B030D-6E8A-4147-A177-3AD203B41FA5}">
                      <a16:colId xmlns:a16="http://schemas.microsoft.com/office/drawing/2014/main" val="1835690836"/>
                    </a:ext>
                  </a:extLst>
                </a:gridCol>
                <a:gridCol w="2701636">
                  <a:extLst>
                    <a:ext uri="{9D8B030D-6E8A-4147-A177-3AD203B41FA5}">
                      <a16:colId xmlns:a16="http://schemas.microsoft.com/office/drawing/2014/main" val="695443072"/>
                    </a:ext>
                  </a:extLst>
                </a:gridCol>
                <a:gridCol w="3176087">
                  <a:extLst>
                    <a:ext uri="{9D8B030D-6E8A-4147-A177-3AD203B41FA5}">
                      <a16:colId xmlns:a16="http://schemas.microsoft.com/office/drawing/2014/main" val="3470678241"/>
                    </a:ext>
                  </a:extLst>
                </a:gridCol>
              </a:tblGrid>
              <a:tr h="665687">
                <a:tc>
                  <a:txBody>
                    <a:bodyPr/>
                    <a:lstStyle/>
                    <a:p>
                      <a:r>
                        <a:rPr lang="ru-RU" sz="1900" b="1" dirty="0">
                          <a:latin typeface="+mn-lt"/>
                        </a:rPr>
                        <a:t>Университет</a:t>
                      </a:r>
                      <a:endParaRPr lang="ru-KG" sz="19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1" dirty="0">
                          <a:latin typeface="+mn-lt"/>
                        </a:rPr>
                        <a:t>Получена лицензия</a:t>
                      </a:r>
                      <a:endParaRPr lang="ru-KG" sz="19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1" dirty="0">
                          <a:latin typeface="+mn-lt"/>
                        </a:rPr>
                        <a:t>Усовершенствованные программы</a:t>
                      </a:r>
                      <a:endParaRPr lang="ru-KG" sz="19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1" dirty="0">
                          <a:latin typeface="+mn-lt"/>
                        </a:rPr>
                        <a:t>Разработаны и запущены новые программы</a:t>
                      </a:r>
                      <a:endParaRPr lang="ru-KG" sz="19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870071"/>
                  </a:ext>
                </a:extLst>
              </a:tr>
              <a:tr h="9474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latin typeface="+mn-lt"/>
                        </a:rPr>
                        <a:t>МУКР</a:t>
                      </a:r>
                      <a:endParaRPr lang="ru-RU" sz="1900" b="1" dirty="0"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solidFill>
                            <a:srgbClr val="FF0000"/>
                          </a:solidFill>
                          <a:latin typeface="+mn-lt"/>
                          <a:ea typeface="Cambria" panose="02040503050406030204" pitchFamily="18" charset="0"/>
                        </a:rPr>
                        <a:t>+++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Business Administration</a:t>
                      </a:r>
                      <a:r>
                        <a:rPr lang="ru-KG" sz="1900" dirty="0">
                          <a:latin typeface="+mn-lt"/>
                        </a:rPr>
                        <a:t>, </a:t>
                      </a:r>
                      <a:r>
                        <a:rPr lang="en-US" sz="1900" dirty="0">
                          <a:latin typeface="+mn-lt"/>
                        </a:rPr>
                        <a:t>Economics</a:t>
                      </a:r>
                      <a:endParaRPr lang="ru-KG" sz="19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Law</a:t>
                      </a:r>
                      <a:endParaRPr lang="ru-KG" sz="19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57752719"/>
                  </a:ext>
                </a:extLst>
              </a:tr>
              <a:tr h="3782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latin typeface="+mn-lt"/>
                        </a:rPr>
                        <a:t>КГТУ им. И. </a:t>
                      </a:r>
                      <a:r>
                        <a:rPr lang="ru-RU" sz="1900" b="1" dirty="0" err="1">
                          <a:latin typeface="+mn-lt"/>
                        </a:rPr>
                        <a:t>Раззакова</a:t>
                      </a:r>
                      <a:endParaRPr lang="ru-RU" sz="1900" b="1" dirty="0"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solidFill>
                            <a:srgbClr val="FF0000"/>
                          </a:solidFill>
                          <a:latin typeface="+mn-lt"/>
                          <a:ea typeface="Cambria" panose="020405030504060302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Applied Mathematics</a:t>
                      </a:r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91540"/>
                  </a:ext>
                </a:extLst>
              </a:tr>
              <a:tr h="6656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latin typeface="+mn-lt"/>
                        </a:rPr>
                        <a:t>ДА МИД КР им. К. Дикамбаева</a:t>
                      </a:r>
                      <a:endParaRPr lang="ru-RU" sz="1900" b="1" dirty="0"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solidFill>
                            <a:srgbClr val="FF0000"/>
                          </a:solidFill>
                          <a:latin typeface="+mn-lt"/>
                          <a:ea typeface="Cambria" panose="02040503050406030204" pitchFamily="18" charset="0"/>
                        </a:rPr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Political Sciences</a:t>
                      </a:r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International Business</a:t>
                      </a:r>
                      <a:r>
                        <a:rPr lang="ru-KG" sz="1900" dirty="0">
                          <a:latin typeface="+mn-lt"/>
                        </a:rPr>
                        <a:t>, </a:t>
                      </a:r>
                    </a:p>
                    <a:p>
                      <a:r>
                        <a:rPr lang="en-US" sz="1900" dirty="0">
                          <a:latin typeface="+mn-lt"/>
                        </a:rPr>
                        <a:t>Applied Linguistics</a:t>
                      </a:r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5422"/>
                  </a:ext>
                </a:extLst>
              </a:tr>
              <a:tr h="95314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latin typeface="+mn-lt"/>
                        </a:rPr>
                        <a:t>КГУСТА им. Н. </a:t>
                      </a:r>
                      <a:r>
                        <a:rPr lang="ru-RU" sz="1900" b="1" dirty="0" err="1">
                          <a:latin typeface="+mn-lt"/>
                        </a:rPr>
                        <a:t>Исанова</a:t>
                      </a:r>
                      <a:endParaRPr lang="ru-RU" sz="1900" b="1" dirty="0"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900" b="1" dirty="0">
                        <a:solidFill>
                          <a:srgbClr val="FF0000"/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900" b="1" dirty="0">
                          <a:solidFill>
                            <a:srgbClr val="FF0000"/>
                          </a:solidFill>
                          <a:latin typeface="+mn-lt"/>
                          <a:ea typeface="Cambria" panose="02040503050406030204" pitchFamily="18" charset="0"/>
                        </a:rPr>
                        <a:t>++</a:t>
                      </a:r>
                      <a:endParaRPr lang="ru-RU" sz="1900" b="1" dirty="0">
                        <a:solidFill>
                          <a:srgbClr val="FF0000"/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Information Systems and Processes</a:t>
                      </a:r>
                      <a:r>
                        <a:rPr lang="ru-KG" sz="1900" dirty="0">
                          <a:latin typeface="+mn-lt"/>
                        </a:rPr>
                        <a:t>,</a:t>
                      </a:r>
                      <a:endParaRPr lang="en-US" sz="1900" dirty="0">
                        <a:latin typeface="+mn-lt"/>
                      </a:endParaRPr>
                    </a:p>
                    <a:p>
                      <a:r>
                        <a:rPr lang="en-US" sz="1900" dirty="0">
                          <a:latin typeface="+mn-lt"/>
                        </a:rPr>
                        <a:t>Economics Engineering</a:t>
                      </a:r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053961"/>
                  </a:ext>
                </a:extLst>
              </a:tr>
              <a:tr h="6656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900" b="1" dirty="0" err="1">
                          <a:latin typeface="+mn-lt"/>
                        </a:rPr>
                        <a:t>ОшГУ</a:t>
                      </a:r>
                      <a:endParaRPr lang="ru-RU" sz="1900" b="1" dirty="0"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solidFill>
                            <a:srgbClr val="FF0000"/>
                          </a:solidFill>
                          <a:latin typeface="+mn-lt"/>
                          <a:ea typeface="Cambria" panose="02040503050406030204" pitchFamily="18" charset="0"/>
                        </a:rPr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Mathematics</a:t>
                      </a:r>
                      <a:r>
                        <a:rPr lang="ru-KG" sz="1900" dirty="0">
                          <a:latin typeface="+mn-lt"/>
                        </a:rPr>
                        <a:t>, </a:t>
                      </a:r>
                    </a:p>
                    <a:p>
                      <a:r>
                        <a:rPr lang="en-US" sz="1900" dirty="0">
                          <a:latin typeface="+mn-lt"/>
                        </a:rPr>
                        <a:t>Public Health</a:t>
                      </a:r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950754"/>
                  </a:ext>
                </a:extLst>
              </a:tr>
              <a:tr h="3782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latin typeface="+mn-lt"/>
                        </a:rPr>
                        <a:t>КНАУ им. Скрябина</a:t>
                      </a:r>
                      <a:endParaRPr lang="ru-RU" sz="1900" b="1" dirty="0"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1900" b="1" dirty="0">
                          <a:solidFill>
                            <a:srgbClr val="FF0000"/>
                          </a:solidFill>
                          <a:latin typeface="+mn-lt"/>
                          <a:ea typeface="Cambria" panose="02040503050406030204" pitchFamily="18" charset="0"/>
                        </a:rPr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Agronomics</a:t>
                      </a:r>
                      <a:r>
                        <a:rPr lang="ru-KG" sz="1900" dirty="0">
                          <a:latin typeface="+mn-lt"/>
                        </a:rPr>
                        <a:t>, </a:t>
                      </a:r>
                      <a:r>
                        <a:rPr lang="en-US" sz="1900" dirty="0">
                          <a:latin typeface="+mn-lt"/>
                        </a:rPr>
                        <a:t>Veterinary</a:t>
                      </a:r>
                      <a:endParaRPr lang="ru-KG" sz="1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32840"/>
                  </a:ext>
                </a:extLst>
              </a:tr>
              <a:tr h="378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>
                          <a:latin typeface="+mn-lt"/>
                        </a:rPr>
                        <a:t>МВШМ</a:t>
                      </a:r>
                      <a:endParaRPr lang="ru-RU" sz="1900" b="1" dirty="0"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rgbClr val="FF0000"/>
                          </a:solidFill>
                          <a:latin typeface="+mn-lt"/>
                          <a:ea typeface="Cambria" panose="02040503050406030204" pitchFamily="18" charset="0"/>
                        </a:rPr>
                        <a:t>+</a:t>
                      </a:r>
                      <a:endParaRPr lang="ru-RU" sz="1900" b="1" dirty="0">
                        <a:solidFill>
                          <a:srgbClr val="FF0000"/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Public Health</a:t>
                      </a:r>
                      <a:endParaRPr lang="ru-KG" sz="19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Health Management</a:t>
                      </a:r>
                      <a:endParaRPr lang="ru-KG" sz="19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02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641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A3476-F34C-A1AC-F033-665743282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  <a:latin typeface="+mn-lt"/>
                <a:ea typeface="Cambria" panose="02040503050406030204" pitchFamily="18" charset="0"/>
              </a:rPr>
              <a:t>Мобильность </a:t>
            </a:r>
            <a:r>
              <a:rPr lang="en-US" sz="4400" b="1" dirty="0">
                <a:solidFill>
                  <a:srgbClr val="FF0000"/>
                </a:solidFill>
                <a:latin typeface="+mn-lt"/>
                <a:ea typeface="Cambria" panose="02040503050406030204" pitchFamily="18" charset="0"/>
              </a:rPr>
              <a:t>PhD </a:t>
            </a:r>
            <a:r>
              <a:rPr lang="ru-RU" sz="4400" b="1" dirty="0">
                <a:solidFill>
                  <a:srgbClr val="FF0000"/>
                </a:solidFill>
                <a:latin typeface="+mn-lt"/>
                <a:ea typeface="Cambria" panose="02040503050406030204" pitchFamily="18" charset="0"/>
              </a:rPr>
              <a:t>студентов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2F022D-C445-C3EC-BFF4-A91EB9AA0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733"/>
            <a:ext cx="4941277" cy="4424229"/>
          </a:xfrm>
        </p:spPr>
        <p:txBody>
          <a:bodyPr anchor="ctr"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ru-RU" b="1" dirty="0"/>
              <a:t>14 </a:t>
            </a:r>
            <a:r>
              <a:rPr lang="en-US" b="1" dirty="0"/>
              <a:t>PhD </a:t>
            </a:r>
            <a:r>
              <a:rPr lang="ru-RU" b="1" dirty="0"/>
              <a:t>студентов прошли обучение в Европейских университетах-партнерах</a:t>
            </a:r>
            <a:endParaRPr lang="en-US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027A6D-86BD-2A5A-4697-67BB1915A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215" y="1752733"/>
            <a:ext cx="5408585" cy="449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722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49A7B0-E817-112A-5AA7-BE20DADA5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+mn-lt"/>
                <a:ea typeface="Cambria" panose="02040503050406030204" pitchFamily="18" charset="0"/>
              </a:rPr>
              <a:t>Распространение культуры </a:t>
            </a:r>
            <a:r>
              <a:rPr lang="en-US" sz="4400" b="1" dirty="0">
                <a:solidFill>
                  <a:srgbClr val="FF0000"/>
                </a:solidFill>
                <a:latin typeface="+mn-lt"/>
                <a:ea typeface="Cambria" panose="02040503050406030204" pitchFamily="18" charset="0"/>
              </a:rPr>
              <a:t>PhD</a:t>
            </a:r>
            <a:endParaRPr lang="ru-K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DE211-50B9-F934-41AE-5044F49F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79785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Проводятся два круглых стола</a:t>
            </a:r>
          </a:p>
          <a:p>
            <a:r>
              <a:rPr lang="ru-RU" dirty="0"/>
              <a:t>Дано несколько интервью местным СМИ.</a:t>
            </a:r>
          </a:p>
          <a:p>
            <a:r>
              <a:rPr lang="ru-RU" dirty="0"/>
              <a:t>Опубликованы две статьи</a:t>
            </a:r>
          </a:p>
          <a:p>
            <a:r>
              <a:rPr lang="ru-RU" dirty="0"/>
              <a:t>Результаты проекта представлены на двух международных конференциях</a:t>
            </a:r>
            <a:r>
              <a:rPr lang="en-US" dirty="0"/>
              <a:t>:</a:t>
            </a:r>
          </a:p>
          <a:p>
            <a:pPr lvl="1"/>
            <a:r>
              <a:rPr lang="ru-RU" dirty="0">
                <a:solidFill>
                  <a:schemeClr val="accent5">
                    <a:lumMod val="75000"/>
                  </a:schemeClr>
                </a:solidFill>
                <a:ea typeface="Cambria" panose="02040503050406030204" pitchFamily="18" charset="0"/>
              </a:rPr>
              <a:t>Конференция докторантуры в области общественного здравоохранения и социальных наук, 12-13 сентября 2022 г., Ереванский государственный медицинский университет им. М.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ea typeface="Cambria" panose="02040503050406030204" pitchFamily="18" charset="0"/>
              </a:rPr>
              <a:t>Гераци</a:t>
            </a:r>
            <a:endParaRPr lang="ru-RU" dirty="0">
              <a:solidFill>
                <a:schemeClr val="accent5">
                  <a:lumMod val="75000"/>
                </a:schemeClr>
              </a:solidFill>
              <a:ea typeface="Cambria" panose="02040503050406030204" pitchFamily="18" charset="0"/>
            </a:endParaRPr>
          </a:p>
          <a:p>
            <a:pPr lvl="1"/>
            <a:r>
              <a:rPr lang="ru-RU" dirty="0">
                <a:solidFill>
                  <a:schemeClr val="accent5">
                    <a:lumMod val="75000"/>
                  </a:schemeClr>
                </a:solidFill>
                <a:ea typeface="Cambria" panose="02040503050406030204" pitchFamily="18" charset="0"/>
              </a:rPr>
              <a:t>Конференция Общества изучения Центральной и Евразии, 20-23 октября 2022 г., Университет Индианы,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ea typeface="Cambria" panose="02040503050406030204" pitchFamily="18" charset="0"/>
              </a:rPr>
              <a:t>Блумингтон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ea typeface="Cambria" panose="02040503050406030204" pitchFamily="18" charset="0"/>
              </a:rPr>
              <a:t>, США</a:t>
            </a:r>
            <a:endParaRPr lang="ru-KG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36A90C-6E49-4512-DD2A-6DA696AED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7985" y="2108579"/>
            <a:ext cx="3274015" cy="420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5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84832" y="3419856"/>
            <a:ext cx="10087376" cy="1260475"/>
          </a:xfrm>
        </p:spPr>
        <p:txBody>
          <a:bodyPr>
            <a:normAutofit/>
          </a:bodyPr>
          <a:lstStyle/>
          <a:p>
            <a:pPr algn="ctr"/>
            <a:r>
              <a:rPr kumimoji="0" lang="en-US" altLang="ru-RU" sz="3000" b="1" dirty="0">
                <a:solidFill>
                  <a:srgbClr val="165CBC"/>
                </a:solidFill>
                <a:latin typeface="Damascus" charset="-78"/>
                <a:ea typeface="Damascus" charset="-78"/>
                <a:cs typeface="Damascus" charset="-78"/>
                <a:sym typeface="Optima ExtraBlack" charset="0"/>
              </a:rPr>
              <a:t>530634-TEMPUS-1-2012-1-KG-TEMPUS_JPHES</a:t>
            </a:r>
            <a:br>
              <a:rPr kumimoji="0" lang="en-US" altLang="ru-RU" sz="3000" b="1" dirty="0">
                <a:solidFill>
                  <a:srgbClr val="165CBC"/>
                </a:solidFill>
                <a:latin typeface="Damascus" charset="-78"/>
                <a:ea typeface="Damascus" charset="-78"/>
                <a:cs typeface="Damascus" charset="-78"/>
                <a:sym typeface="Optima ExtraBlack" charset="0"/>
              </a:rPr>
            </a:br>
            <a:r>
              <a:rPr kumimoji="0" lang="ru-RU" altLang="ru-RU" sz="3000" b="1" dirty="0">
                <a:solidFill>
                  <a:srgbClr val="165CBC"/>
                </a:solidFill>
                <a:latin typeface="Damascus" charset="-78"/>
                <a:ea typeface="Damascus" charset="-78"/>
                <a:cs typeface="Damascus" charset="-78"/>
                <a:sym typeface="Optima ExtraBlack" charset="0"/>
              </a:rPr>
              <a:t>2012-2015</a:t>
            </a:r>
            <a:endParaRPr lang="ru-RU" sz="3000" b="1" dirty="0">
              <a:solidFill>
                <a:srgbClr val="165CBC"/>
              </a:solidFill>
              <a:latin typeface="Damascus" charset="-78"/>
              <a:ea typeface="Damascus" charset="-78"/>
              <a:cs typeface="Damascus" charset="-78"/>
            </a:endParaRPr>
          </a:p>
        </p:txBody>
      </p:sp>
      <p:pic>
        <p:nvPicPr>
          <p:cNvPr id="10" name="Изображение 9" descr="temp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2" y="3429000"/>
            <a:ext cx="2336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208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1E8E03-DCF7-7340-8BB2-D5EDB40F84AC}"/>
              </a:ext>
            </a:extLst>
          </p:cNvPr>
          <p:cNvSpPr txBox="1"/>
          <p:nvPr/>
        </p:nvSpPr>
        <p:spPr>
          <a:xfrm>
            <a:off x="19792" y="4708400"/>
            <a:ext cx="12152416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</a:pPr>
            <a:r>
              <a:rPr lang="en-US" sz="1800" b="1" dirty="0"/>
              <a:t>University of Milan, University of Tartu, University of Gothenburg</a:t>
            </a:r>
          </a:p>
          <a:p>
            <a:pPr algn="ctr">
              <a:spcBef>
                <a:spcPts val="1400"/>
              </a:spcBef>
            </a:pPr>
            <a:r>
              <a:rPr lang="en-US" sz="1800" b="1" dirty="0"/>
              <a:t>International school of medicine, NGO “</a:t>
            </a:r>
            <a:r>
              <a:rPr lang="en-US" sz="1800" b="1" dirty="0" err="1"/>
              <a:t>Taasir</a:t>
            </a:r>
            <a:r>
              <a:rPr lang="en-US" sz="1800" b="1" dirty="0"/>
              <a:t>-Impact”</a:t>
            </a:r>
            <a:r>
              <a:rPr lang="ru-RU" sz="1800" b="1" dirty="0"/>
              <a:t>,</a:t>
            </a:r>
            <a:r>
              <a:rPr lang="en-US" sz="1800" b="1" dirty="0"/>
              <a:t> Osh State University </a:t>
            </a:r>
            <a:r>
              <a:rPr lang="en-US" sz="1800" b="1" i="1" dirty="0"/>
              <a:t>Kyrgyzstan</a:t>
            </a:r>
          </a:p>
          <a:p>
            <a:pPr algn="ctr">
              <a:spcBef>
                <a:spcPts val="1400"/>
              </a:spcBef>
            </a:pPr>
            <a:r>
              <a:rPr lang="en-US" sz="1800" b="1" dirty="0"/>
              <a:t>Kazakh National Medical University, Karaganda State Medical University</a:t>
            </a:r>
            <a:r>
              <a:rPr lang="ru-RU" sz="1800" b="1" dirty="0"/>
              <a:t>,</a:t>
            </a:r>
            <a:r>
              <a:rPr lang="en-US" sz="1800" b="1" dirty="0"/>
              <a:t> Kazakh National Centre of Occupational Health,</a:t>
            </a:r>
            <a:r>
              <a:rPr lang="ru-RU" sz="1800" b="1" dirty="0"/>
              <a:t> </a:t>
            </a:r>
            <a:r>
              <a:rPr lang="en-US" sz="1800" b="1" i="1" dirty="0"/>
              <a:t>Kazakhstan</a:t>
            </a:r>
          </a:p>
          <a:p>
            <a:pPr algn="ctr">
              <a:spcBef>
                <a:spcPts val="1400"/>
              </a:spcBef>
            </a:pPr>
            <a:r>
              <a:rPr lang="en-US" sz="1800" b="1" dirty="0"/>
              <a:t>Avicenna Tajik State Medical University, Khujand State University, Tajik State Research Institute for Preventive Medicine, </a:t>
            </a:r>
            <a:r>
              <a:rPr lang="en-US" sz="1800" b="1" i="1" dirty="0"/>
              <a:t>Tajikistan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941271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55732E7-440A-9C4E-BEBE-47ADCA59B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KG" sz="4400" dirty="0">
                <a:solidFill>
                  <a:srgbClr val="FF0000"/>
                </a:solidFill>
                <a:latin typeface="+mn-lt"/>
              </a:rPr>
              <a:t>Развитие образовательного и научного потенциала в области гигиены питания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AD67A74-FF77-F942-91A2-89654A1B2C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  <a:effectLst/>
                <a:latin typeface="Helvetica" pitchFamily="2" charset="0"/>
              </a:rPr>
              <a:t>101082831 — BERNICA — ERASMUS-EDU-2022-CBHE</a:t>
            </a:r>
          </a:p>
          <a:p>
            <a:r>
              <a:rPr lang="ru-KG" b="1" dirty="0">
                <a:solidFill>
                  <a:schemeClr val="accent5">
                    <a:lumMod val="75000"/>
                  </a:schemeClr>
                </a:solidFill>
              </a:rPr>
              <a:t>2023-2026</a:t>
            </a:r>
          </a:p>
        </p:txBody>
      </p:sp>
      <p:pic>
        <p:nvPicPr>
          <p:cNvPr id="6" name="Изображение 15">
            <a:extLst>
              <a:ext uri="{FF2B5EF4-FFF2-40B4-BE49-F238E27FC236}">
                <a16:creationId xmlns:a16="http://schemas.microsoft.com/office/drawing/2014/main" id="{2BA90EF7-0DBF-CE4E-9963-52AF8EA4A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884" y="4918473"/>
            <a:ext cx="3346231" cy="67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54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53C44-981C-0C4F-857B-CC354FAC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1752"/>
            <a:ext cx="10515600" cy="2662280"/>
          </a:xfrm>
        </p:spPr>
        <p:txBody>
          <a:bodyPr>
            <a:noAutofit/>
          </a:bodyPr>
          <a:lstStyle/>
          <a:p>
            <a:pPr algn="ctr"/>
            <a:r>
              <a:rPr lang="ru-KG" sz="3200" b="1" dirty="0"/>
              <a:t>Цель: </a:t>
            </a:r>
            <a:r>
              <a:rPr lang="ru-RU" sz="3200" b="1" dirty="0">
                <a:solidFill>
                  <a:srgbClr val="FF0000"/>
                </a:solidFill>
              </a:rPr>
              <a:t>Укрепление образовательного и научного потенциала Центральной Азии в пропаганде здорового питания с целью улучшения здоровья населения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(разработка и внедрение курсов </a:t>
            </a:r>
            <a:r>
              <a:rPr lang="ru-RU" sz="3200" b="1" dirty="0" err="1">
                <a:solidFill>
                  <a:srgbClr val="FF0000"/>
                </a:solidFill>
              </a:rPr>
              <a:t>нутрициологии</a:t>
            </a:r>
            <a:r>
              <a:rPr lang="ru-RU" sz="3200" b="1" dirty="0">
                <a:solidFill>
                  <a:srgbClr val="FF0000"/>
                </a:solidFill>
              </a:rPr>
              <a:t> и диетологии для студентов, ординаторов, резидентов,  магистрантов, докторантов и врачей)</a:t>
            </a:r>
            <a:endParaRPr lang="ru-KG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A34FF-ED2B-724F-9F4D-115233114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70074"/>
            <a:ext cx="10515600" cy="2852995"/>
          </a:xfrm>
        </p:spPr>
        <p:txBody>
          <a:bodyPr/>
          <a:lstStyle/>
          <a:p>
            <a:r>
              <a:rPr lang="ru-K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yriadPro-Regular"/>
              </a:rPr>
              <a:t>Международная высшая школа медицины - координатор</a:t>
            </a:r>
          </a:p>
          <a:p>
            <a:r>
              <a:rPr lang="ru-K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yriadPro-Regular"/>
              </a:rPr>
              <a:t>FH JOANNEUM University of Applied Sciences</a:t>
            </a:r>
            <a:r>
              <a:rPr lang="ru-K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yriadPro-Regular"/>
              </a:rPr>
              <a:t> </a:t>
            </a:r>
          </a:p>
          <a:p>
            <a:r>
              <a:rPr lang="ru-KG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Istanbul Medipol University </a:t>
            </a:r>
            <a:endParaRPr lang="ru-KG" sz="18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Ошский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государственный университет</a:t>
            </a:r>
          </a:p>
          <a:p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П</a:t>
            </a:r>
            <a:r>
              <a:rPr lang="ru-KG" sz="1800" b="1" dirty="0">
                <a:solidFill>
                  <a:srgbClr val="000000"/>
                </a:solidFill>
                <a:latin typeface="Arial" panose="020B0604020202020204" pitchFamily="34" charset="0"/>
              </a:rPr>
              <a:t>о 2 медицинских вузов из Казахстана, Таджикистана и Узбекистана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946166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DD42A-F796-5049-B6B2-0B4CEBF89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AE6A8F-30DE-F546-8358-4E9C471DA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ru-KG" b="1" dirty="0">
                <a:solidFill>
                  <a:srgbClr val="FF0000"/>
                </a:solidFill>
              </a:rPr>
              <a:t>Спасибо!</a:t>
            </a:r>
          </a:p>
          <a:p>
            <a:pPr marL="0" indent="0" algn="ctr">
              <a:buNone/>
            </a:pPr>
            <a:endParaRPr lang="ru-KG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k.dzhusupov@ism.edu.kg</a:t>
            </a:r>
            <a:endParaRPr lang="ru-KG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8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Результаты проекта</a:t>
            </a:r>
            <a:r>
              <a:rPr lang="en-GB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CANERIEH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Создана и функционирует Центрально-Азиатская сеть по Образованию, науке и Инновациям в области Гигиены Окружающей Среды </a:t>
            </a:r>
          </a:p>
          <a:p>
            <a:r>
              <a:rPr lang="ru-RU" b="1" dirty="0"/>
              <a:t>Созданы и действуют 6 Центров Образования, науки и Инноваций в Кыргызстане, Казахстане и Таджикистане</a:t>
            </a:r>
          </a:p>
          <a:p>
            <a:r>
              <a:rPr lang="ru-RU" b="1" dirty="0"/>
              <a:t>Запущены программы </a:t>
            </a:r>
            <a:r>
              <a:rPr lang="en-GB" b="1" dirty="0"/>
              <a:t>PhD </a:t>
            </a:r>
            <a:r>
              <a:rPr lang="ru-RU" b="1" dirty="0"/>
              <a:t>в области общественного здравоохранения в Кыргызстане, гигиены труда – в Казахстане, и гигиены окружающей среды - Таджикистане</a:t>
            </a:r>
          </a:p>
          <a:p>
            <a:r>
              <a:rPr lang="ru-RU" b="1" dirty="0"/>
              <a:t>Установлено тесное сотрудничество между европейскими и центрально-азиатскими университетами</a:t>
            </a:r>
          </a:p>
        </p:txBody>
      </p:sp>
    </p:spTree>
    <p:extLst>
      <p:ext uri="{BB962C8B-B14F-4D97-AF65-F5344CB8AC3E}">
        <p14:creationId xmlns:p14="http://schemas.microsoft.com/office/powerpoint/2010/main" val="359313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Более 70 преподавателей и научных работников прошли курсы английского языка</a:t>
            </a:r>
          </a:p>
          <a:p>
            <a:r>
              <a:rPr lang="ru-RU" b="1" dirty="0"/>
              <a:t>Более 40 преподавателей и научных работников прошли обучение по инновационным методам исследования и преподавания в области гигиены окружающей среды, гигиены труда</a:t>
            </a:r>
          </a:p>
          <a:p>
            <a:r>
              <a:rPr lang="ru-RU" b="1" dirty="0"/>
              <a:t>Поступило 16 докторантов</a:t>
            </a:r>
          </a:p>
          <a:p>
            <a:r>
              <a:rPr lang="ru-RU" b="1" dirty="0"/>
              <a:t>Опубликовано более 10 совместных статей, из них 5 в журналах базы </a:t>
            </a:r>
            <a:r>
              <a:rPr lang="en-US" b="1" dirty="0"/>
              <a:t>Scopus </a:t>
            </a:r>
            <a:r>
              <a:rPr lang="ru-RU" b="1" dirty="0"/>
              <a:t>и </a:t>
            </a:r>
            <a:r>
              <a:rPr lang="en-US" b="1" dirty="0"/>
              <a:t>Web of Science</a:t>
            </a:r>
            <a:endParaRPr lang="ru-RU" b="1" dirty="0"/>
          </a:p>
          <a:p>
            <a:r>
              <a:rPr lang="ru-RU" b="1" dirty="0"/>
              <a:t>Выигран грант на проект МОН РК на проведение научного проекта по изучению и оценке здоровью сельского населения РК, который успешно реализован международной командой</a:t>
            </a:r>
          </a:p>
        </p:txBody>
      </p:sp>
    </p:spTree>
    <p:extLst>
      <p:ext uri="{BB962C8B-B14F-4D97-AF65-F5344CB8AC3E}">
        <p14:creationId xmlns:p14="http://schemas.microsoft.com/office/powerpoint/2010/main" val="383618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4950"/>
            <a:ext cx="4589553" cy="1768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8016" y="0"/>
            <a:ext cx="8253984" cy="25706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+mn-lt"/>
              </a:rPr>
              <a:t>Укрепление</a:t>
            </a:r>
            <a:r>
              <a:rPr lang="en-GB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+mn-lt"/>
              </a:rPr>
              <a:t>Центрально-Азиатской Сети по Образованию, Науке и Инновациям в области</a:t>
            </a:r>
            <a:r>
              <a:rPr lang="en-GB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+mn-lt"/>
              </a:rPr>
              <a:t>Гигиены окружающей Среды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13686"/>
            <a:ext cx="8705088" cy="111168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165CBC"/>
                </a:solidFill>
              </a:rPr>
              <a:t>573640-</a:t>
            </a:r>
            <a:r>
              <a:rPr lang="en-US" sz="3200" b="1" dirty="0">
                <a:solidFill>
                  <a:srgbClr val="165CBC"/>
                </a:solidFill>
              </a:rPr>
              <a:t>EPP-1-IT-EPPKA2-CBHE-JP</a:t>
            </a:r>
            <a:endParaRPr lang="ru-RU" sz="3200" b="1" dirty="0">
              <a:solidFill>
                <a:srgbClr val="165CBC"/>
              </a:solidFill>
            </a:endParaRPr>
          </a:p>
          <a:p>
            <a:r>
              <a:rPr lang="en-US" sz="3200" b="1" dirty="0">
                <a:solidFill>
                  <a:srgbClr val="165CBC"/>
                </a:solidFill>
              </a:rPr>
              <a:t>2016-20</a:t>
            </a:r>
            <a:r>
              <a:rPr lang="ru-RU" sz="3200" b="1" dirty="0">
                <a:solidFill>
                  <a:srgbClr val="165CBC"/>
                </a:solidFill>
              </a:rPr>
              <a:t>20</a:t>
            </a:r>
          </a:p>
          <a:p>
            <a:endParaRPr lang="ru-RU" sz="3200" b="1" dirty="0">
              <a:solidFill>
                <a:srgbClr val="165CBC"/>
              </a:solidFill>
            </a:endParaRPr>
          </a:p>
        </p:txBody>
      </p:sp>
      <p:pic>
        <p:nvPicPr>
          <p:cNvPr id="16" name="Изображение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9257" y="3089673"/>
            <a:ext cx="3346231" cy="6786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A1E3AB-A376-1B4F-AC14-03D60BCDCC4D}"/>
              </a:ext>
            </a:extLst>
          </p:cNvPr>
          <p:cNvSpPr txBox="1"/>
          <p:nvPr/>
        </p:nvSpPr>
        <p:spPr>
          <a:xfrm>
            <a:off x="286512" y="4344444"/>
            <a:ext cx="1161897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University of Milan, University of Tartu, Technical University Berlin, </a:t>
            </a:r>
            <a:r>
              <a:rPr lang="en-GB" sz="2200" b="1" dirty="0"/>
              <a:t>Learning Foundation and Developing Occupational Health</a:t>
            </a:r>
            <a:r>
              <a:rPr lang="en-US" sz="2200" b="1" i="1" dirty="0"/>
              <a:t> </a:t>
            </a:r>
            <a:r>
              <a:rPr lang="ru-RU" sz="2200" b="1" i="1" dirty="0"/>
              <a:t>(</a:t>
            </a:r>
            <a:r>
              <a:rPr lang="en-US" sz="2200" b="1" i="1" dirty="0"/>
              <a:t>Netherland</a:t>
            </a:r>
            <a:r>
              <a:rPr lang="ru-RU" sz="2200" b="1" i="1" dirty="0"/>
              <a:t>), </a:t>
            </a:r>
            <a:r>
              <a:rPr lang="en-GB" sz="2200" b="1" dirty="0"/>
              <a:t>EMC Space Technologies GmbH</a:t>
            </a:r>
            <a:r>
              <a:rPr lang="en-US" sz="2200" b="1" i="1" dirty="0"/>
              <a:t> </a:t>
            </a:r>
            <a:r>
              <a:rPr lang="ru-RU" sz="2200" b="1" i="1" dirty="0"/>
              <a:t>(</a:t>
            </a:r>
            <a:r>
              <a:rPr lang="en-US" sz="2200" b="1" i="1" dirty="0"/>
              <a:t>Germany</a:t>
            </a:r>
            <a:r>
              <a:rPr lang="ru-RU" sz="2200" b="1" i="1" dirty="0"/>
              <a:t>)</a:t>
            </a:r>
            <a:endParaRPr lang="en-US" sz="2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Kyrgyzstan</a:t>
            </a:r>
            <a:r>
              <a:rPr lang="ru-RU" sz="2200" b="1" i="1" dirty="0"/>
              <a:t>: </a:t>
            </a:r>
            <a:r>
              <a:rPr lang="en-US" sz="2200" b="1" dirty="0"/>
              <a:t>International school of medicine, Osh State University, NGO “</a:t>
            </a:r>
            <a:r>
              <a:rPr lang="en-US" sz="2200" b="1" dirty="0" err="1"/>
              <a:t>Taasir</a:t>
            </a:r>
            <a:r>
              <a:rPr lang="en-US" sz="2200" b="1" dirty="0"/>
              <a:t>-Impact”</a:t>
            </a:r>
            <a:endParaRPr lang="ru-RU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Kazakhstan</a:t>
            </a:r>
            <a:r>
              <a:rPr lang="ru-RU" sz="2200" b="1" i="1" dirty="0"/>
              <a:t>: </a:t>
            </a:r>
            <a:r>
              <a:rPr lang="en-US" sz="2200" b="1" dirty="0"/>
              <a:t>Kazakh National Medical University, Karaganda State Medical University, </a:t>
            </a:r>
            <a:r>
              <a:rPr lang="en-US" sz="2200" b="1" dirty="0" err="1"/>
              <a:t>Semey</a:t>
            </a:r>
            <a:r>
              <a:rPr lang="en-US" sz="2200" b="1" dirty="0"/>
              <a:t> State medical University</a:t>
            </a:r>
            <a:endParaRPr lang="en-US" sz="2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Tajikistan</a:t>
            </a:r>
            <a:r>
              <a:rPr lang="ru-RU" sz="2200" b="1" i="1" dirty="0"/>
              <a:t>: </a:t>
            </a:r>
            <a:r>
              <a:rPr lang="en-US" sz="2200" b="1" dirty="0"/>
              <a:t>Avicenna Tajik State Medical University,</a:t>
            </a:r>
            <a:r>
              <a:rPr lang="ru-RU" sz="2200" b="1" dirty="0"/>
              <a:t> </a:t>
            </a:r>
            <a:r>
              <a:rPr lang="en-US" sz="2200" b="1" dirty="0"/>
              <a:t>Khujand State University</a:t>
            </a:r>
            <a:endParaRPr lang="ru-RU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i="1" dirty="0"/>
              <a:t>India</a:t>
            </a:r>
            <a:r>
              <a:rPr lang="ru-RU" sz="2200" b="1" i="1" dirty="0"/>
              <a:t>: </a:t>
            </a:r>
            <a:r>
              <a:rPr lang="it-IT" sz="2200" b="1" dirty="0" err="1"/>
              <a:t>Ramakrishna</a:t>
            </a:r>
            <a:r>
              <a:rPr lang="it-IT" sz="2200" b="1" dirty="0"/>
              <a:t> </a:t>
            </a:r>
            <a:r>
              <a:rPr lang="it-IT" sz="2200" b="1" dirty="0" err="1"/>
              <a:t>Mission</a:t>
            </a:r>
            <a:r>
              <a:rPr lang="it-IT" sz="2200" b="1" dirty="0"/>
              <a:t> </a:t>
            </a:r>
            <a:r>
              <a:rPr lang="it-IT" sz="2200" b="1" dirty="0" err="1"/>
              <a:t>Vivekananda</a:t>
            </a:r>
            <a:r>
              <a:rPr lang="it-IT" sz="2200" b="1" dirty="0"/>
              <a:t> </a:t>
            </a:r>
            <a:r>
              <a:rPr lang="it-IT" sz="2200" b="1" dirty="0" err="1"/>
              <a:t>University</a:t>
            </a:r>
            <a:r>
              <a:rPr lang="it-IT" sz="2200" b="1" dirty="0"/>
              <a:t>, </a:t>
            </a:r>
            <a:r>
              <a:rPr lang="en-US" sz="2200" b="1" dirty="0"/>
              <a:t>Indian Public Health Institute Gandhinagar</a:t>
            </a:r>
          </a:p>
        </p:txBody>
      </p:sp>
    </p:spTree>
    <p:extLst>
      <p:ext uri="{BB962C8B-B14F-4D97-AF65-F5344CB8AC3E}">
        <p14:creationId xmlns:p14="http://schemas.microsoft.com/office/powerpoint/2010/main" val="147025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3041"/>
            <a:ext cx="10515600" cy="95032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Damascus" charset="-78"/>
                <a:ea typeface="Damascus" charset="-78"/>
                <a:cs typeface="Damascus" charset="-78"/>
              </a:rPr>
              <a:t>Результаты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29236"/>
              </p:ext>
            </p:extLst>
          </p:nvPr>
        </p:nvGraphicFramePr>
        <p:xfrm>
          <a:off x="721895" y="1411704"/>
          <a:ext cx="10631905" cy="5101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4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3041"/>
            <a:ext cx="10515600" cy="90220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Damascus" charset="-78"/>
                <a:ea typeface="Damascus" charset="-78"/>
                <a:cs typeface="Damascus" charset="-78"/>
              </a:rPr>
              <a:t>Long-term impact of the project</a:t>
            </a:r>
            <a:endParaRPr lang="ru-RU" sz="3600" b="1" dirty="0">
              <a:solidFill>
                <a:srgbClr val="FF0000"/>
              </a:solidFill>
              <a:latin typeface="Damascus" charset="-78"/>
              <a:ea typeface="Damascus" charset="-78"/>
              <a:cs typeface="Damascus" charset="-78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163213"/>
              </p:ext>
            </p:extLst>
          </p:nvPr>
        </p:nvGraphicFramePr>
        <p:xfrm>
          <a:off x="260684" y="1122947"/>
          <a:ext cx="11667156" cy="535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366221" y="1386620"/>
            <a:ext cx="823466" cy="823466"/>
          </a:xfrm>
          <a:prstGeom prst="ellipse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38200" y="2379112"/>
            <a:ext cx="823466" cy="823466"/>
          </a:xfrm>
          <a:prstGeom prst="ellipse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998621" y="3390246"/>
            <a:ext cx="823466" cy="823466"/>
          </a:xfrm>
          <a:prstGeom prst="ellipse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40771" y="4418202"/>
            <a:ext cx="823466" cy="823466"/>
          </a:xfrm>
          <a:prstGeom prst="ellipse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66221" y="5429336"/>
            <a:ext cx="823466" cy="823466"/>
          </a:xfrm>
          <a:prstGeom prst="ellipse">
            <a:avLst/>
          </a:prstGeom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1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150972" y="512628"/>
            <a:ext cx="8731317" cy="2387600"/>
          </a:xfrm>
        </p:spPr>
        <p:txBody>
          <a:bodyPr>
            <a:normAutofit fontScale="90000"/>
          </a:bodyPr>
          <a:lstStyle/>
          <a:p>
            <a:r>
              <a:rPr lang="en-GB" altLang="ru-RU" sz="4500" b="1" dirty="0" bmk="Text2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Harmonization and mutual recognition of Master programmes in Occupational and Environmental Health / HARMONEE</a:t>
            </a:r>
            <a:endParaRPr lang="ru-RU" sz="4500" dirty="0">
              <a:solidFill>
                <a:srgbClr val="FF000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342689" y="3059860"/>
            <a:ext cx="8469578" cy="1202215"/>
          </a:xfrm>
        </p:spPr>
        <p:txBody>
          <a:bodyPr>
            <a:normAutofit lnSpcReduction="10000"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2021-2024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618829-EPP-1-2020-1-IT-EPPKA2-CBHE-JP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9" name="Изображение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67" y="3364164"/>
            <a:ext cx="2926905" cy="5936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997F0C-8F0A-0140-B196-61C32CBC5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67" y="357252"/>
            <a:ext cx="2743752" cy="22386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F34CB9-9F41-0443-959D-EE435932EB92}"/>
              </a:ext>
            </a:extLst>
          </p:cNvPr>
          <p:cNvSpPr txBox="1"/>
          <p:nvPr/>
        </p:nvSpPr>
        <p:spPr>
          <a:xfrm>
            <a:off x="224067" y="4596196"/>
            <a:ext cx="1158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University of Milan, University of </a:t>
            </a:r>
            <a:r>
              <a:rPr lang="en-GB" sz="2200" b="1" dirty="0"/>
              <a:t>Utrecht</a:t>
            </a:r>
            <a:r>
              <a:rPr lang="en-US" sz="2200" b="1" i="1" dirty="0"/>
              <a:t> </a:t>
            </a:r>
            <a:r>
              <a:rPr lang="ru-RU" sz="2200" b="1" i="1" dirty="0"/>
              <a:t>(</a:t>
            </a:r>
            <a:r>
              <a:rPr lang="en-US" sz="2200" b="1" i="1" dirty="0"/>
              <a:t>Netherland</a:t>
            </a:r>
            <a:r>
              <a:rPr lang="ru-RU" sz="2200" b="1" i="1" dirty="0"/>
              <a:t>)</a:t>
            </a:r>
            <a:endParaRPr lang="en-US" sz="2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Kyrgyzstan</a:t>
            </a:r>
            <a:r>
              <a:rPr lang="ru-RU" sz="2200" b="1" i="1" dirty="0"/>
              <a:t>: </a:t>
            </a:r>
            <a:r>
              <a:rPr lang="en-US" sz="2200" b="1" dirty="0"/>
              <a:t>International school of medicine, Osh State University</a:t>
            </a:r>
            <a:endParaRPr lang="ru-RU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Kazakhstan</a:t>
            </a:r>
            <a:r>
              <a:rPr lang="ru-RU" sz="2200" b="1" i="1" dirty="0"/>
              <a:t>: </a:t>
            </a:r>
            <a:r>
              <a:rPr lang="en-US" sz="2200" b="1" dirty="0"/>
              <a:t>Kazakh National Medical University, Karaganda Medical University, </a:t>
            </a:r>
            <a:r>
              <a:rPr lang="en-US" sz="2200" b="1" dirty="0" err="1"/>
              <a:t>Semey</a:t>
            </a:r>
            <a:r>
              <a:rPr lang="en-US" sz="2200" b="1" dirty="0"/>
              <a:t> Medical University</a:t>
            </a:r>
            <a:endParaRPr lang="en-US" sz="2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Tajikistan</a:t>
            </a:r>
            <a:r>
              <a:rPr lang="ru-RU" sz="2200" b="1" i="1" dirty="0"/>
              <a:t>: </a:t>
            </a:r>
            <a:r>
              <a:rPr lang="en-US" sz="2200" b="1" dirty="0"/>
              <a:t>Avicenna Tajik State Medical University,</a:t>
            </a:r>
            <a:r>
              <a:rPr lang="ru-RU" sz="2200" b="1" dirty="0"/>
              <a:t> </a:t>
            </a:r>
            <a:r>
              <a:rPr lang="en-US" sz="2200" b="1" dirty="0"/>
              <a:t>Khujand State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Uzbekistan</a:t>
            </a:r>
            <a:r>
              <a:rPr lang="ru-RU" sz="2200" b="1" i="1" dirty="0"/>
              <a:t>: </a:t>
            </a:r>
            <a:r>
              <a:rPr lang="en-US" sz="2200" b="1" dirty="0"/>
              <a:t>Bukhara State Medical Institute,</a:t>
            </a:r>
            <a:r>
              <a:rPr lang="ru-RU" sz="2200" b="1" dirty="0"/>
              <a:t> </a:t>
            </a:r>
            <a:r>
              <a:rPr lang="en-US" sz="2200" b="1" dirty="0"/>
              <a:t>Samarkand State Medical Institute</a:t>
            </a:r>
          </a:p>
        </p:txBody>
      </p:sp>
    </p:spTree>
    <p:extLst>
      <p:ext uri="{BB962C8B-B14F-4D97-AF65-F5344CB8AC3E}">
        <p14:creationId xmlns:p14="http://schemas.microsoft.com/office/powerpoint/2010/main" val="314417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+mn-lt"/>
              </a:rPr>
              <a:t>Цель проекта 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HARMONEE</a:t>
            </a: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Улучшение знаний в области окружающей среды и гигиены труда и практики в соответствии с текущими потребностями путем разработки программы магистратуры, основанной на новом целостном подходе в странах Центрально-Азиатской сети по инновациям  в образовании, науке в области общественного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2820845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1446</Words>
  <Application>Microsoft Macintosh PowerPoint</Application>
  <PresentationFormat>Широкоэкранный</PresentationFormat>
  <Paragraphs>177</Paragraphs>
  <Slides>22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Cambria</vt:lpstr>
      <vt:lpstr>Candara</vt:lpstr>
      <vt:lpstr>Damascus</vt:lpstr>
      <vt:lpstr>Franklin Gothic Medium</vt:lpstr>
      <vt:lpstr>Helvetica</vt:lpstr>
      <vt:lpstr>Тема Office</vt:lpstr>
      <vt:lpstr>Компонент CBHE - лучший опыт </vt:lpstr>
      <vt:lpstr>530634-TEMPUS-1-2012-1-KG-TEMPUS_JPHES 2012-2015</vt:lpstr>
      <vt:lpstr>Результаты проекта CANERIEH</vt:lpstr>
      <vt:lpstr>Презентация PowerPoint</vt:lpstr>
      <vt:lpstr>Укрепление Центрально-Азиатской Сети по Образованию, Науке и Инновациям в области Гигиены окружающей Среды</vt:lpstr>
      <vt:lpstr>Результаты проекта</vt:lpstr>
      <vt:lpstr>Long-term impact of the project</vt:lpstr>
      <vt:lpstr>Harmonization and mutual recognition of Master programmes in Occupational and Environmental Health / HARMONEE</vt:lpstr>
      <vt:lpstr>Цель проекта HARMONEE</vt:lpstr>
      <vt:lpstr>Задачи проекта HARMONEE</vt:lpstr>
      <vt:lpstr>Презентация PowerPoint</vt:lpstr>
      <vt:lpstr>Консорциум проекта DERECKA</vt:lpstr>
      <vt:lpstr>Цель проекта - Наращивание научно-исследовательского и инновационного потенциала Кыргызстана путем развития PhD докторантуры</vt:lpstr>
      <vt:lpstr>Изменение законодательства КР</vt:lpstr>
      <vt:lpstr>Обучение</vt:lpstr>
      <vt:lpstr>Оборудование</vt:lpstr>
      <vt:lpstr>Разработка программ:</vt:lpstr>
      <vt:lpstr>Мобильность PhD студентов</vt:lpstr>
      <vt:lpstr>Распространение культуры PhD</vt:lpstr>
      <vt:lpstr>Развитие образовательного и научного потенциала в области гигиены питания</vt:lpstr>
      <vt:lpstr>Цель: Укрепление образовательного и научного потенциала Центральной Азии в пропаганде здорового питания с целью улучшения здоровья населения (разработка и внедрение курсов нутрициологии и диетологии для студентов, ординаторов, резидентов,  магистрантов, докторантов и врачей)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Компонент CBHE - лучший опыт </dc:title>
  <dc:creator>Kenesh Dzhusupov</dc:creator>
  <cp:lastModifiedBy>Kenesh Dzhusupov</cp:lastModifiedBy>
  <cp:revision>5</cp:revision>
  <dcterms:created xsi:type="dcterms:W3CDTF">2022-12-21T12:23:27Z</dcterms:created>
  <dcterms:modified xsi:type="dcterms:W3CDTF">2022-12-21T15:38:59Z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566303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