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94" r:id="rId5"/>
    <p:sldId id="336" r:id="rId6"/>
    <p:sldId id="369" r:id="rId7"/>
    <p:sldId id="347" r:id="rId8"/>
    <p:sldId id="344" r:id="rId9"/>
    <p:sldId id="377" r:id="rId10"/>
    <p:sldId id="379" r:id="rId11"/>
    <p:sldId id="350" r:id="rId12"/>
    <p:sldId id="342" r:id="rId13"/>
    <p:sldId id="337" r:id="rId14"/>
    <p:sldId id="370" r:id="rId15"/>
    <p:sldId id="340" r:id="rId16"/>
    <p:sldId id="371" r:id="rId17"/>
    <p:sldId id="339" r:id="rId18"/>
    <p:sldId id="345" r:id="rId19"/>
    <p:sldId id="367" r:id="rId20"/>
    <p:sldId id="368" r:id="rId21"/>
    <p:sldId id="351" r:id="rId22"/>
    <p:sldId id="382" r:id="rId23"/>
    <p:sldId id="374" r:id="rId24"/>
    <p:sldId id="354" r:id="rId25"/>
    <p:sldId id="355" r:id="rId26"/>
    <p:sldId id="359" r:id="rId27"/>
    <p:sldId id="360" r:id="rId28"/>
    <p:sldId id="362" r:id="rId29"/>
    <p:sldId id="380" r:id="rId30"/>
    <p:sldId id="358" r:id="rId31"/>
    <p:sldId id="383" r:id="rId32"/>
    <p:sldId id="357" r:id="rId33"/>
    <p:sldId id="372" r:id="rId34"/>
    <p:sldId id="363"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C861E-F6B2-4422-BB17-6B9E5423CB2C}" v="3" dt="2022-12-20T07:53:22.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77027" autoAdjust="0"/>
  </p:normalViewPr>
  <p:slideViewPr>
    <p:cSldViewPr snapToGrid="0">
      <p:cViewPr varScale="1">
        <p:scale>
          <a:sx n="53" d="100"/>
          <a:sy n="53" d="100"/>
        </p:scale>
        <p:origin x="420" y="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o" userId="S::neo_erasmusplus.kg#ext#@eceuropaeu.onmicrosoft.com::ee48f946-4e7d-463d-aec7-aeb129d09aa1" providerId="AD" clId="Web-{A4AC861E-F6B2-4422-BB17-6B9E5423CB2C}"/>
    <pc:docChg chg="modSld">
      <pc:chgData name="neo" userId="S::neo_erasmusplus.kg#ext#@eceuropaeu.onmicrosoft.com::ee48f946-4e7d-463d-aec7-aeb129d09aa1" providerId="AD" clId="Web-{A4AC861E-F6B2-4422-BB17-6B9E5423CB2C}" dt="2022-12-20T07:53:22.069" v="2"/>
      <pc:docMkLst>
        <pc:docMk/>
      </pc:docMkLst>
      <pc:sldChg chg="modSp">
        <pc:chgData name="neo" userId="S::neo_erasmusplus.kg#ext#@eceuropaeu.onmicrosoft.com::ee48f946-4e7d-463d-aec7-aeb129d09aa1" providerId="AD" clId="Web-{A4AC861E-F6B2-4422-BB17-6B9E5423CB2C}" dt="2022-12-20T07:53:22.069" v="2"/>
        <pc:sldMkLst>
          <pc:docMk/>
          <pc:sldMk cId="2768074530" sldId="342"/>
        </pc:sldMkLst>
        <pc:spChg chg="mod">
          <ac:chgData name="neo" userId="S::neo_erasmusplus.kg#ext#@eceuropaeu.onmicrosoft.com::ee48f946-4e7d-463d-aec7-aeb129d09aa1" providerId="AD" clId="Web-{A4AC861E-F6B2-4422-BB17-6B9E5423CB2C}" dt="2022-12-20T07:53:18.272" v="1" actId="1076"/>
          <ac:spMkLst>
            <pc:docMk/>
            <pc:sldMk cId="2768074530" sldId="342"/>
            <ac:spMk id="7" creationId="{00000000-0000-0000-0000-000000000000}"/>
          </ac:spMkLst>
        </pc:spChg>
        <pc:graphicFrameChg chg="mod modGraphic">
          <ac:chgData name="neo" userId="S::neo_erasmusplus.kg#ext#@eceuropaeu.onmicrosoft.com::ee48f946-4e7d-463d-aec7-aeb129d09aa1" providerId="AD" clId="Web-{A4AC861E-F6B2-4422-BB17-6B9E5423CB2C}" dt="2022-12-20T07:53:22.069" v="2"/>
          <ac:graphicFrameMkLst>
            <pc:docMk/>
            <pc:sldMk cId="2768074530" sldId="342"/>
            <ac:graphicFrameMk id="4"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236E8-98F8-4504-95D6-D4282271FA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CB43ECC-F7A7-4AA5-BA85-2AB26E569951}">
      <dgm:prSet phldrT="[Text]"/>
      <dgm:spPr>
        <a:solidFill>
          <a:srgbClr val="FFC000"/>
        </a:solidFill>
      </dgm:spPr>
      <dgm:t>
        <a:bodyPr/>
        <a:lstStyle/>
        <a:p>
          <a:r>
            <a:rPr lang="en-IE" b="1" dirty="0">
              <a:solidFill>
                <a:srgbClr val="FF0000"/>
              </a:solidFill>
            </a:rPr>
            <a:t>Jean Monnet Actions continue as a single integrated programme</a:t>
          </a:r>
          <a:endParaRPr lang="en-US" dirty="0">
            <a:solidFill>
              <a:srgbClr val="FF0000"/>
            </a:solidFill>
          </a:endParaRPr>
        </a:p>
      </dgm:t>
    </dgm:pt>
    <dgm:pt modelId="{41A5B73F-9333-4098-89AC-86FF46E7A5F7}" type="parTrans" cxnId="{5B64E875-8EC7-459B-B6A6-C1FAEBC1907C}">
      <dgm:prSet/>
      <dgm:spPr/>
      <dgm:t>
        <a:bodyPr/>
        <a:lstStyle/>
        <a:p>
          <a:endParaRPr lang="en-US"/>
        </a:p>
      </dgm:t>
    </dgm:pt>
    <dgm:pt modelId="{21BFBAFE-C4F8-4BB7-B65F-A0342E34E7E7}" type="sibTrans" cxnId="{5B64E875-8EC7-459B-B6A6-C1FAEBC1907C}">
      <dgm:prSet/>
      <dgm:spPr/>
      <dgm:t>
        <a:bodyPr/>
        <a:lstStyle/>
        <a:p>
          <a:endParaRPr lang="en-US"/>
        </a:p>
      </dgm:t>
    </dgm:pt>
    <dgm:pt modelId="{34AB04FE-6933-475E-ADA4-A906B2B2413A}">
      <dgm:prSet custT="1"/>
      <dgm:spPr/>
      <dgm:t>
        <a:bodyPr/>
        <a:lstStyle/>
        <a:p>
          <a:r>
            <a:rPr lang="en-US" altLang="ja-JP" sz="2800" b="1" dirty="0">
              <a:solidFill>
                <a:schemeClr val="bg1"/>
              </a:solidFill>
              <a:latin typeface="+mn-lt"/>
              <a:ea typeface="ＭＳ Ｐゴシック" pitchFamily="50" charset="-128"/>
              <a:cs typeface="Arial" charset="0"/>
            </a:rPr>
            <a:t>KA2</a:t>
          </a:r>
        </a:p>
        <a:p>
          <a:r>
            <a:rPr lang="en-US" altLang="ja-JP" sz="2800" dirty="0">
              <a:solidFill>
                <a:schemeClr val="bg1"/>
              </a:solidFill>
              <a:latin typeface="+mn-lt"/>
              <a:ea typeface="ＭＳ Ｐゴシック" pitchFamily="50" charset="-128"/>
              <a:cs typeface="Arial" charset="0"/>
            </a:rPr>
            <a:t>Cooperation</a:t>
          </a:r>
          <a:br>
            <a:rPr lang="en-US" altLang="ja-JP" sz="2800" dirty="0">
              <a:solidFill>
                <a:schemeClr val="bg1"/>
              </a:solidFill>
              <a:latin typeface="+mn-lt"/>
              <a:ea typeface="ＭＳ Ｐゴシック" pitchFamily="50" charset="-128"/>
              <a:cs typeface="Arial" charset="0"/>
            </a:rPr>
          </a:br>
          <a:r>
            <a:rPr lang="en-US" altLang="ja-JP" sz="2800" dirty="0">
              <a:solidFill>
                <a:schemeClr val="bg1"/>
              </a:solidFill>
              <a:latin typeface="+mn-lt"/>
              <a:ea typeface="ＭＳ Ｐゴシック" pitchFamily="50" charset="-128"/>
              <a:cs typeface="Arial" charset="0"/>
            </a:rPr>
            <a:t>among </a:t>
          </a:r>
          <a:r>
            <a:rPr lang="en-US" altLang="ja-JP" sz="2800" dirty="0" err="1">
              <a:solidFill>
                <a:schemeClr val="bg1"/>
              </a:solidFill>
              <a:latin typeface="+mn-lt"/>
              <a:ea typeface="ＭＳ Ｐゴシック" pitchFamily="50" charset="-128"/>
              <a:cs typeface="Arial" charset="0"/>
            </a:rPr>
            <a:t>organisations</a:t>
          </a:r>
          <a:r>
            <a:rPr lang="en-US" altLang="ja-JP" sz="2800" dirty="0">
              <a:solidFill>
                <a:schemeClr val="bg1"/>
              </a:solidFill>
              <a:latin typeface="+mn-lt"/>
              <a:ea typeface="ＭＳ Ｐゴシック" pitchFamily="50" charset="-128"/>
              <a:cs typeface="Arial" charset="0"/>
            </a:rPr>
            <a:t> and institutions</a:t>
          </a:r>
          <a:endParaRPr lang="en-US" altLang="ja-JP" sz="2800" b="1" dirty="0">
            <a:solidFill>
              <a:schemeClr val="bg1"/>
            </a:solidFill>
            <a:latin typeface="+mn-lt"/>
            <a:ea typeface="ＭＳ Ｐゴシック" pitchFamily="50" charset="-128"/>
            <a:cs typeface="Arial" charset="0"/>
          </a:endParaRPr>
        </a:p>
      </dgm:t>
    </dgm:pt>
    <dgm:pt modelId="{93F1987D-C1E3-4708-8181-31560C32E295}" type="parTrans" cxnId="{524B80D5-5C8B-4C9D-9028-6D9272C8897F}">
      <dgm:prSet/>
      <dgm:spPr/>
      <dgm:t>
        <a:bodyPr/>
        <a:lstStyle/>
        <a:p>
          <a:endParaRPr lang="en-US"/>
        </a:p>
      </dgm:t>
    </dgm:pt>
    <dgm:pt modelId="{6D8AF302-E1D6-4F92-B81C-9BEC02492DBB}" type="sibTrans" cxnId="{524B80D5-5C8B-4C9D-9028-6D9272C8897F}">
      <dgm:prSet/>
      <dgm:spPr/>
      <dgm:t>
        <a:bodyPr/>
        <a:lstStyle/>
        <a:p>
          <a:endParaRPr lang="en-US"/>
        </a:p>
      </dgm:t>
    </dgm:pt>
    <dgm:pt modelId="{92056810-B2A5-4369-9FB0-24319BEB9BAC}">
      <dgm:prSet custT="1"/>
      <dgm:spPr/>
      <dgm:t>
        <a:bodyPr/>
        <a:lstStyle/>
        <a:p>
          <a:r>
            <a:rPr lang="en-US" altLang="ja-JP" sz="2800" b="1" dirty="0">
              <a:solidFill>
                <a:schemeClr val="bg1"/>
              </a:solidFill>
              <a:latin typeface="+mn-lt"/>
              <a:ea typeface="ＭＳ Ｐゴシック" pitchFamily="50" charset="-128"/>
              <a:cs typeface="Arial" charset="0"/>
            </a:rPr>
            <a:t>KA1 </a:t>
          </a:r>
        </a:p>
        <a:p>
          <a:r>
            <a:rPr lang="en-US" altLang="ja-JP" sz="2800" dirty="0">
              <a:solidFill>
                <a:schemeClr val="bg1"/>
              </a:solidFill>
              <a:latin typeface="+mn-lt"/>
              <a:ea typeface="ＭＳ Ｐゴシック" pitchFamily="50" charset="-128"/>
              <a:cs typeface="Arial" charset="0"/>
            </a:rPr>
            <a:t>Learning  Mobility </a:t>
          </a:r>
          <a:br>
            <a:rPr lang="en-US" altLang="ja-JP" sz="2800" dirty="0">
              <a:solidFill>
                <a:schemeClr val="bg1"/>
              </a:solidFill>
              <a:latin typeface="+mn-lt"/>
              <a:ea typeface="ＭＳ Ｐゴシック" pitchFamily="50" charset="-128"/>
              <a:cs typeface="Arial" charset="0"/>
            </a:rPr>
          </a:br>
          <a:r>
            <a:rPr lang="en-US" altLang="ja-JP" sz="2800" dirty="0">
              <a:solidFill>
                <a:schemeClr val="bg1"/>
              </a:solidFill>
              <a:latin typeface="+mn-lt"/>
              <a:ea typeface="ＭＳ Ｐゴシック" pitchFamily="50" charset="-128"/>
              <a:cs typeface="Arial" charset="0"/>
            </a:rPr>
            <a:t>for </a:t>
          </a:r>
          <a:br>
            <a:rPr lang="en-US" altLang="ja-JP" sz="2800" dirty="0">
              <a:solidFill>
                <a:schemeClr val="bg1"/>
              </a:solidFill>
              <a:latin typeface="+mn-lt"/>
              <a:ea typeface="ＭＳ Ｐゴシック" pitchFamily="50" charset="-128"/>
              <a:cs typeface="Arial" charset="0"/>
            </a:rPr>
          </a:br>
          <a:r>
            <a:rPr lang="en-US" altLang="ja-JP" sz="2800" dirty="0">
              <a:solidFill>
                <a:schemeClr val="bg1"/>
              </a:solidFill>
              <a:latin typeface="+mn-lt"/>
              <a:ea typeface="ＭＳ Ｐゴシック" pitchFamily="50" charset="-128"/>
              <a:cs typeface="Arial" charset="0"/>
            </a:rPr>
            <a:t>Individuals</a:t>
          </a:r>
        </a:p>
      </dgm:t>
    </dgm:pt>
    <dgm:pt modelId="{825962AA-BDE3-47A8-8C1E-EF252288EE16}" type="parTrans" cxnId="{ED84D1F6-DE6E-413D-9CE4-AACC4E230318}">
      <dgm:prSet/>
      <dgm:spPr/>
      <dgm:t>
        <a:bodyPr/>
        <a:lstStyle/>
        <a:p>
          <a:endParaRPr lang="en-US"/>
        </a:p>
      </dgm:t>
    </dgm:pt>
    <dgm:pt modelId="{CFE54F95-E704-49EE-A037-E02457434DF4}" type="sibTrans" cxnId="{ED84D1F6-DE6E-413D-9CE4-AACC4E230318}">
      <dgm:prSet/>
      <dgm:spPr/>
      <dgm:t>
        <a:bodyPr/>
        <a:lstStyle/>
        <a:p>
          <a:endParaRPr lang="en-US"/>
        </a:p>
      </dgm:t>
    </dgm:pt>
    <dgm:pt modelId="{9B64EE22-9E0F-4FD3-A525-BDEAFE99A287}">
      <dgm:prSet custT="1"/>
      <dgm:spPr/>
      <dgm:t>
        <a:bodyPr/>
        <a:lstStyle/>
        <a:p>
          <a:r>
            <a:rPr lang="en-US" altLang="ja-JP" sz="2800" b="1" dirty="0">
              <a:solidFill>
                <a:schemeClr val="bg1"/>
              </a:solidFill>
              <a:latin typeface="+mn-lt"/>
              <a:ea typeface="ＭＳ Ｐゴシック" pitchFamily="50" charset="-128"/>
              <a:cs typeface="Arial" charset="0"/>
            </a:rPr>
            <a:t>KA3</a:t>
          </a:r>
        </a:p>
        <a:p>
          <a:r>
            <a:rPr lang="en-US" altLang="ja-JP" sz="2800" dirty="0">
              <a:solidFill>
                <a:schemeClr val="bg1"/>
              </a:solidFill>
              <a:latin typeface="+mn-lt"/>
              <a:ea typeface="ＭＳ Ｐゴシック" pitchFamily="50" charset="-128"/>
              <a:cs typeface="Arial" charset="0"/>
            </a:rPr>
            <a:t>Support for</a:t>
          </a:r>
          <a:br>
            <a:rPr lang="en-US" altLang="ja-JP" sz="2800" dirty="0">
              <a:solidFill>
                <a:schemeClr val="bg1"/>
              </a:solidFill>
              <a:latin typeface="+mn-lt"/>
              <a:ea typeface="ＭＳ Ｐゴシック" pitchFamily="50" charset="-128"/>
              <a:cs typeface="Arial" charset="0"/>
            </a:rPr>
          </a:br>
          <a:r>
            <a:rPr lang="en-US" altLang="ja-JP" sz="2800" dirty="0">
              <a:solidFill>
                <a:schemeClr val="bg1"/>
              </a:solidFill>
              <a:latin typeface="+mn-lt"/>
              <a:ea typeface="ＭＳ Ｐゴシック" pitchFamily="50" charset="-128"/>
              <a:cs typeface="Arial" charset="0"/>
            </a:rPr>
            <a:t>Policy development and cooperation</a:t>
          </a:r>
          <a:endParaRPr lang="en-US" altLang="ja-JP" sz="2800" b="1" dirty="0">
            <a:solidFill>
              <a:schemeClr val="bg1"/>
            </a:solidFill>
            <a:latin typeface="+mn-lt"/>
            <a:ea typeface="ＭＳ Ｐゴシック" pitchFamily="50" charset="-128"/>
            <a:cs typeface="Arial" charset="0"/>
          </a:endParaRPr>
        </a:p>
      </dgm:t>
    </dgm:pt>
    <dgm:pt modelId="{56050121-D9FF-4B5A-A79B-65D9CA394E67}" type="parTrans" cxnId="{506C27AE-5B42-402A-87B2-B26BAE9E5392}">
      <dgm:prSet/>
      <dgm:spPr/>
      <dgm:t>
        <a:bodyPr/>
        <a:lstStyle/>
        <a:p>
          <a:endParaRPr lang="en-US"/>
        </a:p>
      </dgm:t>
    </dgm:pt>
    <dgm:pt modelId="{F473AD88-FF21-4F7E-9E17-A9BC8FA39BE5}" type="sibTrans" cxnId="{506C27AE-5B42-402A-87B2-B26BAE9E5392}">
      <dgm:prSet/>
      <dgm:spPr/>
      <dgm:t>
        <a:bodyPr/>
        <a:lstStyle/>
        <a:p>
          <a:endParaRPr lang="en-US"/>
        </a:p>
      </dgm:t>
    </dgm:pt>
    <dgm:pt modelId="{92FA49B4-C2E0-46E6-B063-C9DF7F574222}" type="pres">
      <dgm:prSet presAssocID="{089236E8-98F8-4504-95D6-D4282271FA13}" presName="diagram" presStyleCnt="0">
        <dgm:presLayoutVars>
          <dgm:dir/>
          <dgm:resizeHandles val="exact"/>
        </dgm:presLayoutVars>
      </dgm:prSet>
      <dgm:spPr/>
    </dgm:pt>
    <dgm:pt modelId="{2FD49C22-18FE-452D-84E4-D291790E07DC}" type="pres">
      <dgm:prSet presAssocID="{92056810-B2A5-4369-9FB0-24319BEB9BAC}" presName="node" presStyleLbl="node1" presStyleIdx="0" presStyleCnt="4" custLinFactNeighborX="-1500" custLinFactNeighborY="-679">
        <dgm:presLayoutVars>
          <dgm:bulletEnabled val="1"/>
        </dgm:presLayoutVars>
      </dgm:prSet>
      <dgm:spPr/>
    </dgm:pt>
    <dgm:pt modelId="{D9B21227-373B-43EB-A351-A26FE69D3A90}" type="pres">
      <dgm:prSet presAssocID="{CFE54F95-E704-49EE-A037-E02457434DF4}" presName="sibTrans" presStyleCnt="0"/>
      <dgm:spPr/>
    </dgm:pt>
    <dgm:pt modelId="{6C5427FE-6040-488B-8BF7-390E0A897EB0}" type="pres">
      <dgm:prSet presAssocID="{34AB04FE-6933-475E-ADA4-A906B2B2413A}" presName="node" presStyleLbl="node1" presStyleIdx="1" presStyleCnt="4">
        <dgm:presLayoutVars>
          <dgm:bulletEnabled val="1"/>
        </dgm:presLayoutVars>
      </dgm:prSet>
      <dgm:spPr/>
    </dgm:pt>
    <dgm:pt modelId="{AF770076-D257-456F-8CEF-5589753B24A2}" type="pres">
      <dgm:prSet presAssocID="{6D8AF302-E1D6-4F92-B81C-9BEC02492DBB}" presName="sibTrans" presStyleCnt="0"/>
      <dgm:spPr/>
    </dgm:pt>
    <dgm:pt modelId="{1D189822-6C0C-4F22-92F0-51D26761F705}" type="pres">
      <dgm:prSet presAssocID="{9B64EE22-9E0F-4FD3-A525-BDEAFE99A287}" presName="node" presStyleLbl="node1" presStyleIdx="2" presStyleCnt="4" custScaleY="96440">
        <dgm:presLayoutVars>
          <dgm:bulletEnabled val="1"/>
        </dgm:presLayoutVars>
      </dgm:prSet>
      <dgm:spPr/>
    </dgm:pt>
    <dgm:pt modelId="{D5621DA1-346C-48BE-9CA4-51E333EAD326}" type="pres">
      <dgm:prSet presAssocID="{F473AD88-FF21-4F7E-9E17-A9BC8FA39BE5}" presName="sibTrans" presStyleCnt="0"/>
      <dgm:spPr/>
    </dgm:pt>
    <dgm:pt modelId="{17F007FE-79F2-41F3-991F-DB5B4BEFC717}" type="pres">
      <dgm:prSet presAssocID="{DCB43ECC-F7A7-4AA5-BA85-2AB26E569951}" presName="node" presStyleLbl="node1" presStyleIdx="3" presStyleCnt="4" custScaleX="310347" custScaleY="49260" custLinFactNeighborX="0">
        <dgm:presLayoutVars>
          <dgm:bulletEnabled val="1"/>
        </dgm:presLayoutVars>
      </dgm:prSet>
      <dgm:spPr/>
    </dgm:pt>
  </dgm:ptLst>
  <dgm:cxnLst>
    <dgm:cxn modelId="{2C865151-2EA2-4E6D-850C-6170954F42D3}" type="presOf" srcId="{9B64EE22-9E0F-4FD3-A525-BDEAFE99A287}" destId="{1D189822-6C0C-4F22-92F0-51D26761F705}" srcOrd="0" destOrd="0" presId="urn:microsoft.com/office/officeart/2005/8/layout/default"/>
    <dgm:cxn modelId="{493C4652-B57C-4433-B40F-AE261939826C}" type="presOf" srcId="{089236E8-98F8-4504-95D6-D4282271FA13}" destId="{92FA49B4-C2E0-46E6-B063-C9DF7F574222}" srcOrd="0" destOrd="0" presId="urn:microsoft.com/office/officeart/2005/8/layout/default"/>
    <dgm:cxn modelId="{5B64E875-8EC7-459B-B6A6-C1FAEBC1907C}" srcId="{089236E8-98F8-4504-95D6-D4282271FA13}" destId="{DCB43ECC-F7A7-4AA5-BA85-2AB26E569951}" srcOrd="3" destOrd="0" parTransId="{41A5B73F-9333-4098-89AC-86FF46E7A5F7}" sibTransId="{21BFBAFE-C4F8-4BB7-B65F-A0342E34E7E7}"/>
    <dgm:cxn modelId="{2EE6CC93-C714-4AF6-827A-1F03B9684B19}" type="presOf" srcId="{DCB43ECC-F7A7-4AA5-BA85-2AB26E569951}" destId="{17F007FE-79F2-41F3-991F-DB5B4BEFC717}" srcOrd="0" destOrd="0" presId="urn:microsoft.com/office/officeart/2005/8/layout/default"/>
    <dgm:cxn modelId="{506C27AE-5B42-402A-87B2-B26BAE9E5392}" srcId="{089236E8-98F8-4504-95D6-D4282271FA13}" destId="{9B64EE22-9E0F-4FD3-A525-BDEAFE99A287}" srcOrd="2" destOrd="0" parTransId="{56050121-D9FF-4B5A-A79B-65D9CA394E67}" sibTransId="{F473AD88-FF21-4F7E-9E17-A9BC8FA39BE5}"/>
    <dgm:cxn modelId="{95B4E0BB-0F85-47E6-BB70-0578B3F26E8C}" type="presOf" srcId="{34AB04FE-6933-475E-ADA4-A906B2B2413A}" destId="{6C5427FE-6040-488B-8BF7-390E0A897EB0}" srcOrd="0" destOrd="0" presId="urn:microsoft.com/office/officeart/2005/8/layout/default"/>
    <dgm:cxn modelId="{524B80D5-5C8B-4C9D-9028-6D9272C8897F}" srcId="{089236E8-98F8-4504-95D6-D4282271FA13}" destId="{34AB04FE-6933-475E-ADA4-A906B2B2413A}" srcOrd="1" destOrd="0" parTransId="{93F1987D-C1E3-4708-8181-31560C32E295}" sibTransId="{6D8AF302-E1D6-4F92-B81C-9BEC02492DBB}"/>
    <dgm:cxn modelId="{37A1B8E4-8BEF-4723-BF14-37B592636FF2}" type="presOf" srcId="{92056810-B2A5-4369-9FB0-24319BEB9BAC}" destId="{2FD49C22-18FE-452D-84E4-D291790E07DC}" srcOrd="0" destOrd="0" presId="urn:microsoft.com/office/officeart/2005/8/layout/default"/>
    <dgm:cxn modelId="{ED84D1F6-DE6E-413D-9CE4-AACC4E230318}" srcId="{089236E8-98F8-4504-95D6-D4282271FA13}" destId="{92056810-B2A5-4369-9FB0-24319BEB9BAC}" srcOrd="0" destOrd="0" parTransId="{825962AA-BDE3-47A8-8C1E-EF252288EE16}" sibTransId="{CFE54F95-E704-49EE-A037-E02457434DF4}"/>
    <dgm:cxn modelId="{A8665C40-A4DE-45D1-BFD6-99F0BFC36C4C}" type="presParOf" srcId="{92FA49B4-C2E0-46E6-B063-C9DF7F574222}" destId="{2FD49C22-18FE-452D-84E4-D291790E07DC}" srcOrd="0" destOrd="0" presId="urn:microsoft.com/office/officeart/2005/8/layout/default"/>
    <dgm:cxn modelId="{F8E50A79-2DC2-4B91-BBAC-148B5AAB2AF6}" type="presParOf" srcId="{92FA49B4-C2E0-46E6-B063-C9DF7F574222}" destId="{D9B21227-373B-43EB-A351-A26FE69D3A90}" srcOrd="1" destOrd="0" presId="urn:microsoft.com/office/officeart/2005/8/layout/default"/>
    <dgm:cxn modelId="{49EB3FBC-9024-4DE8-87A4-C1DDA47F3701}" type="presParOf" srcId="{92FA49B4-C2E0-46E6-B063-C9DF7F574222}" destId="{6C5427FE-6040-488B-8BF7-390E0A897EB0}" srcOrd="2" destOrd="0" presId="urn:microsoft.com/office/officeart/2005/8/layout/default"/>
    <dgm:cxn modelId="{592F04EC-F693-4DE2-99F9-65475BCFA4F3}" type="presParOf" srcId="{92FA49B4-C2E0-46E6-B063-C9DF7F574222}" destId="{AF770076-D257-456F-8CEF-5589753B24A2}" srcOrd="3" destOrd="0" presId="urn:microsoft.com/office/officeart/2005/8/layout/default"/>
    <dgm:cxn modelId="{6BD4AB03-5C4E-4CB5-8905-5EF6DC8559AB}" type="presParOf" srcId="{92FA49B4-C2E0-46E6-B063-C9DF7F574222}" destId="{1D189822-6C0C-4F22-92F0-51D26761F705}" srcOrd="4" destOrd="0" presId="urn:microsoft.com/office/officeart/2005/8/layout/default"/>
    <dgm:cxn modelId="{53C56F89-0793-445E-8F2D-4C5066ED789F}" type="presParOf" srcId="{92FA49B4-C2E0-46E6-B063-C9DF7F574222}" destId="{D5621DA1-346C-48BE-9CA4-51E333EAD326}" srcOrd="5" destOrd="0" presId="urn:microsoft.com/office/officeart/2005/8/layout/default"/>
    <dgm:cxn modelId="{69F3A6B0-F413-4EBC-A5FC-8BBE8B2C7173}" type="presParOf" srcId="{92FA49B4-C2E0-46E6-B063-C9DF7F574222}" destId="{17F007FE-79F2-41F3-991F-DB5B4BEFC71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49C22-18FE-452D-84E4-D291790E07DC}">
      <dsp:nvSpPr>
        <dsp:cNvPr id="0" name=""/>
        <dsp:cNvSpPr/>
      </dsp:nvSpPr>
      <dsp:spPr>
        <a:xfrm>
          <a:off x="0" y="96036"/>
          <a:ext cx="3428999" cy="2057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ja-JP" sz="2800" b="1" kern="1200" dirty="0">
              <a:solidFill>
                <a:schemeClr val="bg1"/>
              </a:solidFill>
              <a:latin typeface="+mn-lt"/>
              <a:ea typeface="ＭＳ Ｐゴシック" pitchFamily="50" charset="-128"/>
              <a:cs typeface="Arial" charset="0"/>
            </a:rPr>
            <a:t>KA1 </a:t>
          </a:r>
        </a:p>
        <a:p>
          <a:pPr marL="0" lvl="0" indent="0" algn="ctr" defTabSz="1244600">
            <a:lnSpc>
              <a:spcPct val="90000"/>
            </a:lnSpc>
            <a:spcBef>
              <a:spcPct val="0"/>
            </a:spcBef>
            <a:spcAft>
              <a:spcPct val="35000"/>
            </a:spcAft>
            <a:buNone/>
          </a:pPr>
          <a:r>
            <a:rPr lang="en-US" altLang="ja-JP" sz="2800" kern="1200" dirty="0">
              <a:solidFill>
                <a:schemeClr val="bg1"/>
              </a:solidFill>
              <a:latin typeface="+mn-lt"/>
              <a:ea typeface="ＭＳ Ｐゴシック" pitchFamily="50" charset="-128"/>
              <a:cs typeface="Arial" charset="0"/>
            </a:rPr>
            <a:t>Learning  Mobility </a:t>
          </a:r>
          <a:br>
            <a:rPr lang="en-US" altLang="ja-JP" sz="2800" kern="1200" dirty="0">
              <a:solidFill>
                <a:schemeClr val="bg1"/>
              </a:solidFill>
              <a:latin typeface="+mn-lt"/>
              <a:ea typeface="ＭＳ Ｐゴシック" pitchFamily="50" charset="-128"/>
              <a:cs typeface="Arial" charset="0"/>
            </a:rPr>
          </a:br>
          <a:r>
            <a:rPr lang="en-US" altLang="ja-JP" sz="2800" kern="1200" dirty="0">
              <a:solidFill>
                <a:schemeClr val="bg1"/>
              </a:solidFill>
              <a:latin typeface="+mn-lt"/>
              <a:ea typeface="ＭＳ Ｐゴシック" pitchFamily="50" charset="-128"/>
              <a:cs typeface="Arial" charset="0"/>
            </a:rPr>
            <a:t>for </a:t>
          </a:r>
          <a:br>
            <a:rPr lang="en-US" altLang="ja-JP" sz="2800" kern="1200" dirty="0">
              <a:solidFill>
                <a:schemeClr val="bg1"/>
              </a:solidFill>
              <a:latin typeface="+mn-lt"/>
              <a:ea typeface="ＭＳ Ｐゴシック" pitchFamily="50" charset="-128"/>
              <a:cs typeface="Arial" charset="0"/>
            </a:rPr>
          </a:br>
          <a:r>
            <a:rPr lang="en-US" altLang="ja-JP" sz="2800" kern="1200" dirty="0">
              <a:solidFill>
                <a:schemeClr val="bg1"/>
              </a:solidFill>
              <a:latin typeface="+mn-lt"/>
              <a:ea typeface="ＭＳ Ｐゴシック" pitchFamily="50" charset="-128"/>
              <a:cs typeface="Arial" charset="0"/>
            </a:rPr>
            <a:t>Individuals</a:t>
          </a:r>
        </a:p>
      </dsp:txBody>
      <dsp:txXfrm>
        <a:off x="0" y="96036"/>
        <a:ext cx="3428999" cy="2057400"/>
      </dsp:txXfrm>
    </dsp:sp>
    <dsp:sp modelId="{6C5427FE-6040-488B-8BF7-390E0A897EB0}">
      <dsp:nvSpPr>
        <dsp:cNvPr id="0" name=""/>
        <dsp:cNvSpPr/>
      </dsp:nvSpPr>
      <dsp:spPr>
        <a:xfrm>
          <a:off x="3771900" y="110006"/>
          <a:ext cx="3428999" cy="2057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ja-JP" sz="2800" b="1" kern="1200" dirty="0">
              <a:solidFill>
                <a:schemeClr val="bg1"/>
              </a:solidFill>
              <a:latin typeface="+mn-lt"/>
              <a:ea typeface="ＭＳ Ｐゴシック" pitchFamily="50" charset="-128"/>
              <a:cs typeface="Arial" charset="0"/>
            </a:rPr>
            <a:t>KA2</a:t>
          </a:r>
        </a:p>
        <a:p>
          <a:pPr marL="0" lvl="0" indent="0" algn="ctr" defTabSz="1244600">
            <a:lnSpc>
              <a:spcPct val="90000"/>
            </a:lnSpc>
            <a:spcBef>
              <a:spcPct val="0"/>
            </a:spcBef>
            <a:spcAft>
              <a:spcPct val="35000"/>
            </a:spcAft>
            <a:buNone/>
          </a:pPr>
          <a:r>
            <a:rPr lang="en-US" altLang="ja-JP" sz="2800" kern="1200" dirty="0">
              <a:solidFill>
                <a:schemeClr val="bg1"/>
              </a:solidFill>
              <a:latin typeface="+mn-lt"/>
              <a:ea typeface="ＭＳ Ｐゴシック" pitchFamily="50" charset="-128"/>
              <a:cs typeface="Arial" charset="0"/>
            </a:rPr>
            <a:t>Cooperation</a:t>
          </a:r>
          <a:br>
            <a:rPr lang="en-US" altLang="ja-JP" sz="2800" kern="1200" dirty="0">
              <a:solidFill>
                <a:schemeClr val="bg1"/>
              </a:solidFill>
              <a:latin typeface="+mn-lt"/>
              <a:ea typeface="ＭＳ Ｐゴシック" pitchFamily="50" charset="-128"/>
              <a:cs typeface="Arial" charset="0"/>
            </a:rPr>
          </a:br>
          <a:r>
            <a:rPr lang="en-US" altLang="ja-JP" sz="2800" kern="1200" dirty="0">
              <a:solidFill>
                <a:schemeClr val="bg1"/>
              </a:solidFill>
              <a:latin typeface="+mn-lt"/>
              <a:ea typeface="ＭＳ Ｐゴシック" pitchFamily="50" charset="-128"/>
              <a:cs typeface="Arial" charset="0"/>
            </a:rPr>
            <a:t>among </a:t>
          </a:r>
          <a:r>
            <a:rPr lang="en-US" altLang="ja-JP" sz="2800" kern="1200" dirty="0" err="1">
              <a:solidFill>
                <a:schemeClr val="bg1"/>
              </a:solidFill>
              <a:latin typeface="+mn-lt"/>
              <a:ea typeface="ＭＳ Ｐゴシック" pitchFamily="50" charset="-128"/>
              <a:cs typeface="Arial" charset="0"/>
            </a:rPr>
            <a:t>organisations</a:t>
          </a:r>
          <a:r>
            <a:rPr lang="en-US" altLang="ja-JP" sz="2800" kern="1200" dirty="0">
              <a:solidFill>
                <a:schemeClr val="bg1"/>
              </a:solidFill>
              <a:latin typeface="+mn-lt"/>
              <a:ea typeface="ＭＳ Ｐゴシック" pitchFamily="50" charset="-128"/>
              <a:cs typeface="Arial" charset="0"/>
            </a:rPr>
            <a:t> and institutions</a:t>
          </a:r>
          <a:endParaRPr lang="en-US" altLang="ja-JP" sz="2800" b="1" kern="1200" dirty="0">
            <a:solidFill>
              <a:schemeClr val="bg1"/>
            </a:solidFill>
            <a:latin typeface="+mn-lt"/>
            <a:ea typeface="ＭＳ Ｐゴシック" pitchFamily="50" charset="-128"/>
            <a:cs typeface="Arial" charset="0"/>
          </a:endParaRPr>
        </a:p>
      </dsp:txBody>
      <dsp:txXfrm>
        <a:off x="3771900" y="110006"/>
        <a:ext cx="3428999" cy="2057400"/>
      </dsp:txXfrm>
    </dsp:sp>
    <dsp:sp modelId="{1D189822-6C0C-4F22-92F0-51D26761F705}">
      <dsp:nvSpPr>
        <dsp:cNvPr id="0" name=""/>
        <dsp:cNvSpPr/>
      </dsp:nvSpPr>
      <dsp:spPr>
        <a:xfrm>
          <a:off x="7543800" y="146628"/>
          <a:ext cx="3428999" cy="1984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ja-JP" sz="2800" b="1" kern="1200" dirty="0">
              <a:solidFill>
                <a:schemeClr val="bg1"/>
              </a:solidFill>
              <a:latin typeface="+mn-lt"/>
              <a:ea typeface="ＭＳ Ｐゴシック" pitchFamily="50" charset="-128"/>
              <a:cs typeface="Arial" charset="0"/>
            </a:rPr>
            <a:t>KA3</a:t>
          </a:r>
        </a:p>
        <a:p>
          <a:pPr marL="0" lvl="0" indent="0" algn="ctr" defTabSz="1244600">
            <a:lnSpc>
              <a:spcPct val="90000"/>
            </a:lnSpc>
            <a:spcBef>
              <a:spcPct val="0"/>
            </a:spcBef>
            <a:spcAft>
              <a:spcPct val="35000"/>
            </a:spcAft>
            <a:buNone/>
          </a:pPr>
          <a:r>
            <a:rPr lang="en-US" altLang="ja-JP" sz="2800" kern="1200" dirty="0">
              <a:solidFill>
                <a:schemeClr val="bg1"/>
              </a:solidFill>
              <a:latin typeface="+mn-lt"/>
              <a:ea typeface="ＭＳ Ｐゴシック" pitchFamily="50" charset="-128"/>
              <a:cs typeface="Arial" charset="0"/>
            </a:rPr>
            <a:t>Support for</a:t>
          </a:r>
          <a:br>
            <a:rPr lang="en-US" altLang="ja-JP" sz="2800" kern="1200" dirty="0">
              <a:solidFill>
                <a:schemeClr val="bg1"/>
              </a:solidFill>
              <a:latin typeface="+mn-lt"/>
              <a:ea typeface="ＭＳ Ｐゴシック" pitchFamily="50" charset="-128"/>
              <a:cs typeface="Arial" charset="0"/>
            </a:rPr>
          </a:br>
          <a:r>
            <a:rPr lang="en-US" altLang="ja-JP" sz="2800" kern="1200" dirty="0">
              <a:solidFill>
                <a:schemeClr val="bg1"/>
              </a:solidFill>
              <a:latin typeface="+mn-lt"/>
              <a:ea typeface="ＭＳ Ｐゴシック" pitchFamily="50" charset="-128"/>
              <a:cs typeface="Arial" charset="0"/>
            </a:rPr>
            <a:t>Policy development and cooperation</a:t>
          </a:r>
          <a:endParaRPr lang="en-US" altLang="ja-JP" sz="2800" b="1" kern="1200" dirty="0">
            <a:solidFill>
              <a:schemeClr val="bg1"/>
            </a:solidFill>
            <a:latin typeface="+mn-lt"/>
            <a:ea typeface="ＭＳ Ｐゴシック" pitchFamily="50" charset="-128"/>
            <a:cs typeface="Arial" charset="0"/>
          </a:endParaRPr>
        </a:p>
      </dsp:txBody>
      <dsp:txXfrm>
        <a:off x="7543800" y="146628"/>
        <a:ext cx="3428999" cy="1984156"/>
      </dsp:txXfrm>
    </dsp:sp>
    <dsp:sp modelId="{17F007FE-79F2-41F3-991F-DB5B4BEFC717}">
      <dsp:nvSpPr>
        <dsp:cNvPr id="0" name=""/>
        <dsp:cNvSpPr/>
      </dsp:nvSpPr>
      <dsp:spPr>
        <a:xfrm>
          <a:off x="165500" y="2510306"/>
          <a:ext cx="10641798" cy="1013475"/>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IE" sz="3000" b="1" kern="1200" dirty="0">
              <a:solidFill>
                <a:srgbClr val="FF0000"/>
              </a:solidFill>
            </a:rPr>
            <a:t>Jean Monnet Actions continue as a single integrated programme</a:t>
          </a:r>
          <a:endParaRPr lang="en-US" sz="3000" kern="1200" dirty="0">
            <a:solidFill>
              <a:srgbClr val="FF0000"/>
            </a:solidFill>
          </a:endParaRPr>
        </a:p>
      </dsp:txBody>
      <dsp:txXfrm>
        <a:off x="165500" y="2510306"/>
        <a:ext cx="10641798" cy="10134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AA17C-12A6-4E91-8206-C70343DD15D5}" type="datetimeFigureOut">
              <a:rPr lang="es-ES" smtClean="0"/>
              <a:t>19/12/2022</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A77CC-D3D8-474C-B232-F356534D7796}" type="slidenum">
              <a:rPr lang="es-ES" smtClean="0"/>
              <a:t>‹#›</a:t>
            </a:fld>
            <a:endParaRPr lang="es-ES"/>
          </a:p>
        </p:txBody>
      </p:sp>
    </p:spTree>
    <p:extLst>
      <p:ext uri="{BB962C8B-B14F-4D97-AF65-F5344CB8AC3E}">
        <p14:creationId xmlns:p14="http://schemas.microsoft.com/office/powerpoint/2010/main" val="1738340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2</a:t>
            </a:fld>
            <a:endParaRPr lang="es-ES"/>
          </a:p>
        </p:txBody>
      </p:sp>
    </p:spTree>
    <p:extLst>
      <p:ext uri="{BB962C8B-B14F-4D97-AF65-F5344CB8AC3E}">
        <p14:creationId xmlns:p14="http://schemas.microsoft.com/office/powerpoint/2010/main" val="81681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11</a:t>
            </a:fld>
            <a:endParaRPr lang="es-ES"/>
          </a:p>
        </p:txBody>
      </p:sp>
    </p:spTree>
    <p:extLst>
      <p:ext uri="{BB962C8B-B14F-4D97-AF65-F5344CB8AC3E}">
        <p14:creationId xmlns:p14="http://schemas.microsoft.com/office/powerpoint/2010/main" val="421501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12</a:t>
            </a:fld>
            <a:endParaRPr lang="es-ES"/>
          </a:p>
        </p:txBody>
      </p:sp>
    </p:spTree>
    <p:extLst>
      <p:ext uri="{BB962C8B-B14F-4D97-AF65-F5344CB8AC3E}">
        <p14:creationId xmlns:p14="http://schemas.microsoft.com/office/powerpoint/2010/main" val="325178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13</a:t>
            </a:fld>
            <a:endParaRPr lang="es-ES"/>
          </a:p>
        </p:txBody>
      </p:sp>
    </p:spTree>
    <p:extLst>
      <p:ext uri="{BB962C8B-B14F-4D97-AF65-F5344CB8AC3E}">
        <p14:creationId xmlns:p14="http://schemas.microsoft.com/office/powerpoint/2010/main" val="1985761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CA77CC-D3D8-474C-B232-F356534D7796}" type="slidenum">
              <a:rPr lang="es-ES" smtClean="0"/>
              <a:t>14</a:t>
            </a:fld>
            <a:endParaRPr lang="es-ES"/>
          </a:p>
        </p:txBody>
      </p:sp>
    </p:spTree>
    <p:extLst>
      <p:ext uri="{BB962C8B-B14F-4D97-AF65-F5344CB8AC3E}">
        <p14:creationId xmlns:p14="http://schemas.microsoft.com/office/powerpoint/2010/main" val="1863791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600" dirty="0"/>
          </a:p>
        </p:txBody>
      </p:sp>
      <p:sp>
        <p:nvSpPr>
          <p:cNvPr id="4" name="Slide Number Placeholder 3"/>
          <p:cNvSpPr>
            <a:spLocks noGrp="1"/>
          </p:cNvSpPr>
          <p:nvPr>
            <p:ph type="sldNum" sz="quarter" idx="10"/>
          </p:nvPr>
        </p:nvSpPr>
        <p:spPr/>
        <p:txBody>
          <a:bodyPr/>
          <a:lstStyle/>
          <a:p>
            <a:fld id="{C1CA77CC-D3D8-474C-B232-F356534D7796}" type="slidenum">
              <a:rPr lang="es-ES" smtClean="0"/>
              <a:t>15</a:t>
            </a:fld>
            <a:endParaRPr lang="es-ES"/>
          </a:p>
        </p:txBody>
      </p:sp>
    </p:spTree>
    <p:extLst>
      <p:ext uri="{BB962C8B-B14F-4D97-AF65-F5344CB8AC3E}">
        <p14:creationId xmlns:p14="http://schemas.microsoft.com/office/powerpoint/2010/main" val="302584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600" dirty="0"/>
          </a:p>
        </p:txBody>
      </p:sp>
      <p:sp>
        <p:nvSpPr>
          <p:cNvPr id="4" name="Slide Number Placeholder 3"/>
          <p:cNvSpPr>
            <a:spLocks noGrp="1"/>
          </p:cNvSpPr>
          <p:nvPr>
            <p:ph type="sldNum" sz="quarter" idx="10"/>
          </p:nvPr>
        </p:nvSpPr>
        <p:spPr/>
        <p:txBody>
          <a:bodyPr/>
          <a:lstStyle/>
          <a:p>
            <a:fld id="{C1CA77CC-D3D8-474C-B232-F356534D7796}" type="slidenum">
              <a:rPr lang="es-ES" smtClean="0"/>
              <a:t>16</a:t>
            </a:fld>
            <a:endParaRPr lang="es-ES"/>
          </a:p>
        </p:txBody>
      </p:sp>
    </p:spTree>
    <p:extLst>
      <p:ext uri="{BB962C8B-B14F-4D97-AF65-F5344CB8AC3E}">
        <p14:creationId xmlns:p14="http://schemas.microsoft.com/office/powerpoint/2010/main" val="66109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en-GB" sz="9600" dirty="0">
                <a:effectLst/>
                <a:latin typeface="Calibri" panose="020F0502020204030204" pitchFamily="34" charset="0"/>
                <a:ea typeface="Calibri" panose="020F0502020204030204" pitchFamily="34" charset="0"/>
                <a:cs typeface="Mangal"/>
              </a:rPr>
              <a:t>*</a:t>
            </a:r>
            <a:endParaRPr lang="en-GB" sz="9600" dirty="0"/>
          </a:p>
        </p:txBody>
      </p:sp>
      <p:sp>
        <p:nvSpPr>
          <p:cNvPr id="4" name="Slide Number Placeholder 3"/>
          <p:cNvSpPr>
            <a:spLocks noGrp="1"/>
          </p:cNvSpPr>
          <p:nvPr>
            <p:ph type="sldNum" sz="quarter" idx="10"/>
          </p:nvPr>
        </p:nvSpPr>
        <p:spPr/>
        <p:txBody>
          <a:bodyPr/>
          <a:lstStyle/>
          <a:p>
            <a:fld id="{C1CA77CC-D3D8-474C-B232-F356534D7796}" type="slidenum">
              <a:rPr lang="es-ES" smtClean="0"/>
              <a:t>17</a:t>
            </a:fld>
            <a:endParaRPr lang="es-ES"/>
          </a:p>
        </p:txBody>
      </p:sp>
    </p:spTree>
    <p:extLst>
      <p:ext uri="{BB962C8B-B14F-4D97-AF65-F5344CB8AC3E}">
        <p14:creationId xmlns:p14="http://schemas.microsoft.com/office/powerpoint/2010/main" val="4167934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18</a:t>
            </a:fld>
            <a:endParaRPr lang="es-ES"/>
          </a:p>
        </p:txBody>
      </p:sp>
    </p:spTree>
    <p:extLst>
      <p:ext uri="{BB962C8B-B14F-4D97-AF65-F5344CB8AC3E}">
        <p14:creationId xmlns:p14="http://schemas.microsoft.com/office/powerpoint/2010/main" val="404358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19</a:t>
            </a:fld>
            <a:endParaRPr lang="es-ES"/>
          </a:p>
        </p:txBody>
      </p:sp>
    </p:spTree>
    <p:extLst>
      <p:ext uri="{BB962C8B-B14F-4D97-AF65-F5344CB8AC3E}">
        <p14:creationId xmlns:p14="http://schemas.microsoft.com/office/powerpoint/2010/main" val="1866043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20</a:t>
            </a:fld>
            <a:endParaRPr lang="es-ES"/>
          </a:p>
        </p:txBody>
      </p:sp>
    </p:spTree>
    <p:extLst>
      <p:ext uri="{BB962C8B-B14F-4D97-AF65-F5344CB8AC3E}">
        <p14:creationId xmlns:p14="http://schemas.microsoft.com/office/powerpoint/2010/main" val="120973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3</a:t>
            </a:fld>
            <a:endParaRPr lang="es-ES"/>
          </a:p>
        </p:txBody>
      </p:sp>
    </p:spTree>
    <p:extLst>
      <p:ext uri="{BB962C8B-B14F-4D97-AF65-F5344CB8AC3E}">
        <p14:creationId xmlns:p14="http://schemas.microsoft.com/office/powerpoint/2010/main" val="1832285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Jean Monnet Networks in other fields of education and training </a:t>
            </a:r>
            <a:r>
              <a:rPr lang="en-GB" sz="1200" kern="1200" dirty="0">
                <a:solidFill>
                  <a:schemeClr val="tx1"/>
                </a:solidFill>
                <a:effectLst/>
                <a:latin typeface="+mn-lt"/>
                <a:ea typeface="+mn-ea"/>
                <a:cs typeface="+mn-cs"/>
              </a:rPr>
              <a:t>will foster the creation and development of networks of schools and VET institutions that aim to exchange good practices, share experiences on both content and methodologies and build knowledge in teaching European issues. Networks should in particular focus on bringing facts and knowledge about the EU to their learners in an innovative and creative way.</a:t>
            </a:r>
          </a:p>
          <a:p>
            <a:r>
              <a:rPr lang="en-GB" sz="1200" kern="1200" dirty="0">
                <a:solidFill>
                  <a:schemeClr val="tx1"/>
                </a:solidFill>
                <a:effectLst/>
                <a:latin typeface="+mn-lt"/>
                <a:ea typeface="+mn-ea"/>
                <a:cs typeface="+mn-cs"/>
              </a:rPr>
              <a:t>Applicants targeted by this call are schools and vocational training institutes established in an EU Member State or third country associated to the programme. </a:t>
            </a:r>
          </a:p>
          <a:p>
            <a:endParaRPr lang="fr-B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21</a:t>
            </a:fld>
            <a:endParaRPr lang="es-ES"/>
          </a:p>
        </p:txBody>
      </p:sp>
    </p:spTree>
    <p:extLst>
      <p:ext uri="{BB962C8B-B14F-4D97-AF65-F5344CB8AC3E}">
        <p14:creationId xmlns:p14="http://schemas.microsoft.com/office/powerpoint/2010/main" val="3236322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en-GB" altLang="en-US" dirty="0"/>
              <a:t>The </a:t>
            </a:r>
            <a:r>
              <a:rPr lang="en-GB" altLang="en-US" b="1" dirty="0"/>
              <a:t>four Award criteria </a:t>
            </a:r>
            <a:r>
              <a:rPr lang="en-GB" altLang="en-US" dirty="0"/>
              <a:t>are given here with the main indicators. Further detail on what is expected under each criterion for each Action type is provided in the Erasmus+ Programme Guide.</a:t>
            </a:r>
          </a:p>
          <a:p>
            <a:pPr algn="just">
              <a:defRPr/>
            </a:pPr>
            <a:r>
              <a:rPr lang="en-GB" altLang="en-US" dirty="0"/>
              <a:t>The </a:t>
            </a:r>
            <a:r>
              <a:rPr lang="en-GB" altLang="en-US" b="1" dirty="0"/>
              <a:t>maximum points </a:t>
            </a:r>
            <a:r>
              <a:rPr lang="en-GB" altLang="en-US" dirty="0"/>
              <a:t>for each award criterion is </a:t>
            </a:r>
            <a:r>
              <a:rPr lang="en-GB" altLang="en-US" b="1" dirty="0"/>
              <a:t>25. </a:t>
            </a:r>
            <a:r>
              <a:rPr lang="en-GB" altLang="en-US" dirty="0"/>
              <a:t>To be considered for funding, proposals must score </a:t>
            </a:r>
            <a:r>
              <a:rPr lang="en-GB" altLang="en-US" b="1" dirty="0"/>
              <a:t>at least 70 points</a:t>
            </a:r>
            <a:r>
              <a:rPr lang="en-GB" altLang="en-US" dirty="0"/>
              <a:t>. Furthermore, they must score </a:t>
            </a:r>
            <a:r>
              <a:rPr lang="en-GB" altLang="en-US" b="1" dirty="0"/>
              <a:t>at least 15 points in each of the categories</a:t>
            </a:r>
            <a:r>
              <a:rPr lang="en-GB" altLang="en-US" dirty="0"/>
              <a:t> of award criteria.</a:t>
            </a:r>
          </a:p>
        </p:txBody>
      </p:sp>
      <p:sp>
        <p:nvSpPr>
          <p:cNvPr id="4" name="Slide Number Placeholder 3"/>
          <p:cNvSpPr>
            <a:spLocks noGrp="1"/>
          </p:cNvSpPr>
          <p:nvPr>
            <p:ph type="sldNum" sz="quarter" idx="10"/>
          </p:nvPr>
        </p:nvSpPr>
        <p:spPr/>
        <p:txBody>
          <a:bodyPr/>
          <a:lstStyle/>
          <a:p>
            <a:fld id="{C1CA77CC-D3D8-474C-B232-F356534D7796}" type="slidenum">
              <a:rPr lang="es-ES" smtClean="0"/>
              <a:t>22</a:t>
            </a:fld>
            <a:endParaRPr lang="es-ES"/>
          </a:p>
        </p:txBody>
      </p:sp>
    </p:spTree>
    <p:extLst>
      <p:ext uri="{BB962C8B-B14F-4D97-AF65-F5344CB8AC3E}">
        <p14:creationId xmlns:p14="http://schemas.microsoft.com/office/powerpoint/2010/main" val="948976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23</a:t>
            </a:fld>
            <a:endParaRPr lang="es-ES"/>
          </a:p>
        </p:txBody>
      </p:sp>
    </p:spTree>
    <p:extLst>
      <p:ext uri="{BB962C8B-B14F-4D97-AF65-F5344CB8AC3E}">
        <p14:creationId xmlns:p14="http://schemas.microsoft.com/office/powerpoint/2010/main" val="2139861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dirty="0">
                <a:solidFill>
                  <a:srgbClr val="0070C0"/>
                </a:solidFill>
              </a:rPr>
              <a:t>Modules &amp; Chairs, Learning EU initiatives: grant calculation – </a:t>
            </a:r>
            <a:r>
              <a:rPr lang="en-US" sz="1200" b="1" dirty="0">
                <a:solidFill>
                  <a:srgbClr val="FF0000"/>
                </a:solidFill>
              </a:rPr>
              <a:t>fixed lump sums</a:t>
            </a:r>
          </a:p>
          <a:p>
            <a:pPr marL="0" indent="0" algn="ctr">
              <a:buNone/>
            </a:pPr>
            <a:endParaRPr lang="en-US" sz="1200" b="1" dirty="0">
              <a:solidFill>
                <a:srgbClr val="FF0000"/>
              </a:solidFill>
            </a:endParaRPr>
          </a:p>
          <a:p>
            <a:pPr marL="0" indent="0">
              <a:buNone/>
            </a:pPr>
            <a:r>
              <a:rPr lang="en-US" sz="1200" b="1" dirty="0">
                <a:solidFill>
                  <a:schemeClr val="accent1">
                    <a:lumMod val="75000"/>
                  </a:schemeClr>
                </a:solidFill>
              </a:rPr>
              <a:t>- </a:t>
            </a:r>
            <a:r>
              <a:rPr lang="en-US" sz="1200" dirty="0">
                <a:solidFill>
                  <a:srgbClr val="0070C0"/>
                </a:solidFill>
              </a:rPr>
              <a:t>Call text includes tables displaying total lump sums per country corresponds to total N° of teaching hours</a:t>
            </a:r>
          </a:p>
          <a:p>
            <a:pPr>
              <a:buFontTx/>
              <a:buChar char="-"/>
            </a:pPr>
            <a:r>
              <a:rPr lang="en-US" sz="1200" dirty="0">
                <a:solidFill>
                  <a:srgbClr val="0070C0"/>
                </a:solidFill>
              </a:rPr>
              <a:t>Applicants request in application predefined amount of single lump sum as indicated in Call tables </a:t>
            </a:r>
          </a:p>
          <a:p>
            <a:pPr>
              <a:buFontTx/>
              <a:buChar char="-"/>
            </a:pPr>
            <a:r>
              <a:rPr lang="en-US" sz="1200" dirty="0">
                <a:solidFill>
                  <a:srgbClr val="0070C0"/>
                </a:solidFill>
              </a:rPr>
              <a:t>Amounts provided in tables indicate final eligible EU contribution </a:t>
            </a:r>
          </a:p>
          <a:p>
            <a:pPr>
              <a:buFontTx/>
              <a:buChar char="-"/>
            </a:pPr>
            <a:endParaRPr lang="en-US" sz="1200" dirty="0">
              <a:solidFill>
                <a:srgbClr val="0070C0"/>
              </a:solidFill>
            </a:endParaRPr>
          </a:p>
          <a:p>
            <a:pPr>
              <a:buFontTx/>
              <a:buNone/>
            </a:pPr>
            <a:r>
              <a:rPr lang="en-US" sz="1200" b="1" dirty="0" err="1">
                <a:solidFill>
                  <a:schemeClr val="accent1">
                    <a:lumMod val="75000"/>
                  </a:schemeClr>
                </a:solidFill>
              </a:rPr>
              <a:t>Centres</a:t>
            </a:r>
            <a:r>
              <a:rPr lang="en-US" sz="1200" b="1" dirty="0">
                <a:solidFill>
                  <a:schemeClr val="accent1">
                    <a:lumMod val="75000"/>
                  </a:schemeClr>
                </a:solidFill>
              </a:rPr>
              <a:t> of Excellence &amp; </a:t>
            </a:r>
            <a:r>
              <a:rPr lang="en-IE" sz="1200" b="1" dirty="0">
                <a:solidFill>
                  <a:schemeClr val="accent1">
                    <a:lumMod val="75000"/>
                  </a:schemeClr>
                </a:solidFill>
              </a:rPr>
              <a:t>Teacher Trainings &amp; Networks – </a:t>
            </a:r>
            <a:r>
              <a:rPr lang="en-IE" sz="1200" b="1" dirty="0">
                <a:solidFill>
                  <a:srgbClr val="00B050"/>
                </a:solidFill>
              </a:rPr>
              <a:t>Customised lump sums – detailed budget</a:t>
            </a:r>
          </a:p>
          <a:p>
            <a:pPr marL="342900" lvl="0" indent="-342900" eaLnBrk="0" fontAlgn="base" hangingPunct="0">
              <a:lnSpc>
                <a:spcPct val="100000"/>
              </a:lnSpc>
              <a:spcBef>
                <a:spcPct val="20000"/>
              </a:spcBef>
              <a:spcAft>
                <a:spcPct val="0"/>
              </a:spcAft>
              <a:buFontTx/>
              <a:buChar char="•"/>
            </a:pPr>
            <a:r>
              <a:rPr lang="en-US" sz="1200" kern="0" dirty="0">
                <a:solidFill>
                  <a:schemeClr val="accent1">
                    <a:lumMod val="75000"/>
                  </a:schemeClr>
                </a:solidFill>
                <a:latin typeface="Verdana"/>
              </a:rPr>
              <a:t>Amount of single lump sum contribution determined for each grant based on the estimated budget proposed by applicant</a:t>
            </a:r>
          </a:p>
          <a:p>
            <a:pPr marL="342900" lvl="0" indent="-342900" eaLnBrk="0" fontAlgn="base" hangingPunct="0">
              <a:lnSpc>
                <a:spcPct val="100000"/>
              </a:lnSpc>
              <a:spcBef>
                <a:spcPct val="20000"/>
              </a:spcBef>
              <a:spcAft>
                <a:spcPct val="0"/>
              </a:spcAft>
              <a:buFontTx/>
              <a:buChar char="•"/>
            </a:pPr>
            <a:r>
              <a:rPr lang="en-US" sz="1200" kern="0" dirty="0">
                <a:solidFill>
                  <a:schemeClr val="accent1">
                    <a:lumMod val="75000"/>
                  </a:schemeClr>
                </a:solidFill>
                <a:latin typeface="Verdana"/>
              </a:rPr>
              <a:t>Granting authority will fix lump sum per grant based on proposal, evaluation result, funding rates and maximum grant amount set in Call.</a:t>
            </a:r>
          </a:p>
          <a:p>
            <a:pPr marL="342900" lvl="0" indent="-342900" eaLnBrk="0" fontAlgn="base" hangingPunct="0">
              <a:lnSpc>
                <a:spcPct val="100000"/>
              </a:lnSpc>
              <a:spcBef>
                <a:spcPct val="20000"/>
              </a:spcBef>
              <a:spcAft>
                <a:spcPct val="0"/>
              </a:spcAft>
              <a:buFontTx/>
              <a:buChar char="•"/>
            </a:pPr>
            <a:r>
              <a:rPr lang="en-US" sz="1200" kern="0" dirty="0">
                <a:solidFill>
                  <a:schemeClr val="accent1">
                    <a:lumMod val="75000"/>
                  </a:schemeClr>
                </a:solidFill>
                <a:latin typeface="Verdana"/>
              </a:rPr>
              <a:t>Budget presented as detailed &amp; coherent </a:t>
            </a:r>
            <a:r>
              <a:rPr lang="en-US" sz="1200" u="sng" kern="0" dirty="0">
                <a:solidFill>
                  <a:schemeClr val="accent1">
                    <a:lumMod val="75000"/>
                  </a:schemeClr>
                </a:solidFill>
                <a:latin typeface="Verdana"/>
              </a:rPr>
              <a:t>work packages</a:t>
            </a:r>
          </a:p>
          <a:p>
            <a:pPr marL="342900" lvl="0" indent="-342900" eaLnBrk="0" fontAlgn="base" hangingPunct="0">
              <a:lnSpc>
                <a:spcPct val="100000"/>
              </a:lnSpc>
              <a:spcBef>
                <a:spcPct val="20000"/>
              </a:spcBef>
              <a:spcAft>
                <a:spcPct val="0"/>
              </a:spcAft>
              <a:buFontTx/>
              <a:buChar char="•"/>
            </a:pPr>
            <a:r>
              <a:rPr lang="en-US" sz="1200" kern="0" dirty="0">
                <a:solidFill>
                  <a:schemeClr val="accent1">
                    <a:lumMod val="75000"/>
                  </a:schemeClr>
                </a:solidFill>
                <a:latin typeface="Verdana"/>
              </a:rPr>
              <a:t>Activities </a:t>
            </a:r>
            <a:r>
              <a:rPr lang="fr-BE" sz="1200" kern="0" dirty="0">
                <a:solidFill>
                  <a:schemeClr val="accent1">
                    <a:lumMod val="75000"/>
                  </a:schemeClr>
                </a:solidFill>
                <a:latin typeface="Verdana"/>
              </a:rPr>
              <a:t>for</a:t>
            </a:r>
            <a:r>
              <a:rPr lang="es-ES" sz="1200" kern="0" dirty="0">
                <a:solidFill>
                  <a:schemeClr val="accent1">
                    <a:lumMod val="75000"/>
                  </a:schemeClr>
                </a:solidFill>
                <a:latin typeface="Verdana"/>
              </a:rPr>
              <a:t> e</a:t>
            </a:r>
            <a:r>
              <a:rPr lang="en-US" sz="1200" kern="0" dirty="0">
                <a:solidFill>
                  <a:schemeClr val="accent1">
                    <a:lumMod val="75000"/>
                  </a:schemeClr>
                </a:solidFill>
                <a:latin typeface="Verdana"/>
              </a:rPr>
              <a:t>ach work package must be outlined in detail</a:t>
            </a:r>
          </a:p>
          <a:p>
            <a:pPr marL="342900" lvl="0" indent="-342900" eaLnBrk="0" fontAlgn="base" hangingPunct="0">
              <a:lnSpc>
                <a:spcPct val="100000"/>
              </a:lnSpc>
              <a:spcBef>
                <a:spcPct val="20000"/>
              </a:spcBef>
              <a:spcAft>
                <a:spcPct val="0"/>
              </a:spcAft>
              <a:buFontTx/>
              <a:buChar char="•"/>
            </a:pPr>
            <a:r>
              <a:rPr lang="en-US" sz="1200" kern="0" dirty="0">
                <a:solidFill>
                  <a:schemeClr val="accent1">
                    <a:lumMod val="75000"/>
                  </a:schemeClr>
                </a:solidFill>
                <a:latin typeface="Verdana"/>
              </a:rPr>
              <a:t>Applicants must provide breakdown of estimated costs showing the share per work package</a:t>
            </a:r>
          </a:p>
          <a:p>
            <a:pPr marL="342900" lvl="0" indent="-342900" eaLnBrk="0" fontAlgn="base" hangingPunct="0">
              <a:lnSpc>
                <a:spcPct val="100000"/>
              </a:lnSpc>
              <a:spcBef>
                <a:spcPct val="20000"/>
              </a:spcBef>
              <a:spcAft>
                <a:spcPct val="0"/>
              </a:spcAft>
              <a:buFontTx/>
              <a:buChar char="•"/>
            </a:pPr>
            <a:r>
              <a:rPr lang="en-US" sz="1200" kern="0" dirty="0">
                <a:solidFill>
                  <a:schemeClr val="accent1">
                    <a:lumMod val="75000"/>
                  </a:schemeClr>
                </a:solidFill>
                <a:latin typeface="Verdana"/>
              </a:rPr>
              <a:t>Typology of costs:  staff, travel and subsistence, equipment, subcontracting, other.</a:t>
            </a:r>
          </a:p>
          <a:p>
            <a:pPr>
              <a:buFontTx/>
              <a:buNone/>
            </a:pPr>
            <a:endParaRPr lang="en-US" sz="1200" dirty="0">
              <a:solidFill>
                <a:srgbClr val="0070C0"/>
              </a:solidFill>
            </a:endParaRPr>
          </a:p>
          <a:p>
            <a:endParaRPr lang="fr-BE" dirty="0"/>
          </a:p>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24</a:t>
            </a:fld>
            <a:endParaRPr lang="es-ES"/>
          </a:p>
        </p:txBody>
      </p:sp>
    </p:spTree>
    <p:extLst>
      <p:ext uri="{BB962C8B-B14F-4D97-AF65-F5344CB8AC3E}">
        <p14:creationId xmlns:p14="http://schemas.microsoft.com/office/powerpoint/2010/main" val="3911324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25</a:t>
            </a:fld>
            <a:endParaRPr lang="es-ES"/>
          </a:p>
        </p:txBody>
      </p:sp>
    </p:spTree>
    <p:extLst>
      <p:ext uri="{BB962C8B-B14F-4D97-AF65-F5344CB8AC3E}">
        <p14:creationId xmlns:p14="http://schemas.microsoft.com/office/powerpoint/2010/main" val="1589725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26</a:t>
            </a:fld>
            <a:endParaRPr lang="es-ES"/>
          </a:p>
        </p:txBody>
      </p:sp>
    </p:spTree>
    <p:extLst>
      <p:ext uri="{BB962C8B-B14F-4D97-AF65-F5344CB8AC3E}">
        <p14:creationId xmlns:p14="http://schemas.microsoft.com/office/powerpoint/2010/main" val="1632884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27</a:t>
            </a:fld>
            <a:endParaRPr lang="es-ES"/>
          </a:p>
        </p:txBody>
      </p:sp>
    </p:spTree>
    <p:extLst>
      <p:ext uri="{BB962C8B-B14F-4D97-AF65-F5344CB8AC3E}">
        <p14:creationId xmlns:p14="http://schemas.microsoft.com/office/powerpoint/2010/main" val="3640923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28</a:t>
            </a:fld>
            <a:endParaRPr lang="es-ES"/>
          </a:p>
        </p:txBody>
      </p:sp>
    </p:spTree>
    <p:extLst>
      <p:ext uri="{BB962C8B-B14F-4D97-AF65-F5344CB8AC3E}">
        <p14:creationId xmlns:p14="http://schemas.microsoft.com/office/powerpoint/2010/main" val="1559606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29</a:t>
            </a:fld>
            <a:endParaRPr lang="es-ES"/>
          </a:p>
        </p:txBody>
      </p:sp>
    </p:spTree>
    <p:extLst>
      <p:ext uri="{BB962C8B-B14F-4D97-AF65-F5344CB8AC3E}">
        <p14:creationId xmlns:p14="http://schemas.microsoft.com/office/powerpoint/2010/main" val="4138407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30</a:t>
            </a:fld>
            <a:endParaRPr lang="es-ES"/>
          </a:p>
        </p:txBody>
      </p:sp>
    </p:spTree>
    <p:extLst>
      <p:ext uri="{BB962C8B-B14F-4D97-AF65-F5344CB8AC3E}">
        <p14:creationId xmlns:p14="http://schemas.microsoft.com/office/powerpoint/2010/main" val="34345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4</a:t>
            </a:fld>
            <a:endParaRPr lang="es-ES"/>
          </a:p>
        </p:txBody>
      </p:sp>
    </p:spTree>
    <p:extLst>
      <p:ext uri="{BB962C8B-B14F-4D97-AF65-F5344CB8AC3E}">
        <p14:creationId xmlns:p14="http://schemas.microsoft.com/office/powerpoint/2010/main" val="1031365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31</a:t>
            </a:fld>
            <a:endParaRPr lang="es-ES"/>
          </a:p>
        </p:txBody>
      </p:sp>
    </p:spTree>
    <p:extLst>
      <p:ext uri="{BB962C8B-B14F-4D97-AF65-F5344CB8AC3E}">
        <p14:creationId xmlns:p14="http://schemas.microsoft.com/office/powerpoint/2010/main" val="183059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5</a:t>
            </a:fld>
            <a:endParaRPr lang="es-ES"/>
          </a:p>
        </p:txBody>
      </p:sp>
    </p:spTree>
    <p:extLst>
      <p:ext uri="{BB962C8B-B14F-4D97-AF65-F5344CB8AC3E}">
        <p14:creationId xmlns:p14="http://schemas.microsoft.com/office/powerpoint/2010/main" val="337152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6</a:t>
            </a:fld>
            <a:endParaRPr lang="es-ES"/>
          </a:p>
        </p:txBody>
      </p:sp>
    </p:spTree>
    <p:extLst>
      <p:ext uri="{BB962C8B-B14F-4D97-AF65-F5344CB8AC3E}">
        <p14:creationId xmlns:p14="http://schemas.microsoft.com/office/powerpoint/2010/main" val="103487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7</a:t>
            </a:fld>
            <a:endParaRPr lang="es-ES"/>
          </a:p>
        </p:txBody>
      </p:sp>
    </p:spTree>
    <p:extLst>
      <p:ext uri="{BB962C8B-B14F-4D97-AF65-F5344CB8AC3E}">
        <p14:creationId xmlns:p14="http://schemas.microsoft.com/office/powerpoint/2010/main" val="138136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8</a:t>
            </a:fld>
            <a:endParaRPr lang="es-ES"/>
          </a:p>
        </p:txBody>
      </p:sp>
    </p:spTree>
    <p:extLst>
      <p:ext uri="{BB962C8B-B14F-4D97-AF65-F5344CB8AC3E}">
        <p14:creationId xmlns:p14="http://schemas.microsoft.com/office/powerpoint/2010/main" val="365878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9600" b="1" dirty="0">
                <a:solidFill>
                  <a:srgbClr val="0070C0"/>
                </a:solidFill>
              </a:rPr>
              <a:t>Modules &amp; Chairs, Learning EU initiatives: grant calculation – </a:t>
            </a:r>
            <a:r>
              <a:rPr lang="en-US" sz="9600" b="1" dirty="0">
                <a:solidFill>
                  <a:srgbClr val="FF0000"/>
                </a:solidFill>
              </a:rPr>
              <a:t>fixed lump sums</a:t>
            </a:r>
          </a:p>
          <a:p>
            <a:pPr marL="0" indent="0" algn="ctr">
              <a:buNone/>
            </a:pPr>
            <a:endParaRPr lang="en-US" sz="9600" b="1" dirty="0">
              <a:solidFill>
                <a:srgbClr val="FF0000"/>
              </a:solidFill>
            </a:endParaRPr>
          </a:p>
          <a:p>
            <a:pPr marL="0" indent="0">
              <a:buNone/>
            </a:pPr>
            <a:r>
              <a:rPr lang="en-US" sz="9600" b="1" dirty="0">
                <a:solidFill>
                  <a:schemeClr val="accent1">
                    <a:lumMod val="75000"/>
                  </a:schemeClr>
                </a:solidFill>
              </a:rPr>
              <a:t>- </a:t>
            </a:r>
            <a:r>
              <a:rPr lang="en-US" sz="9600" dirty="0">
                <a:solidFill>
                  <a:srgbClr val="0070C0"/>
                </a:solidFill>
              </a:rPr>
              <a:t>Call text includes tables displaying total lump sums per country corresponds to total N° of teaching hours</a:t>
            </a:r>
          </a:p>
          <a:p>
            <a:pPr>
              <a:buFontTx/>
              <a:buChar char="-"/>
            </a:pPr>
            <a:r>
              <a:rPr lang="en-US" sz="9600" dirty="0">
                <a:solidFill>
                  <a:srgbClr val="0070C0"/>
                </a:solidFill>
              </a:rPr>
              <a:t>Applicants request in application predefined amount of single lump sum as indicated in Call tables </a:t>
            </a:r>
          </a:p>
          <a:p>
            <a:pPr>
              <a:buFontTx/>
              <a:buChar char="-"/>
            </a:pPr>
            <a:r>
              <a:rPr lang="en-US" sz="9600" dirty="0">
                <a:solidFill>
                  <a:srgbClr val="0070C0"/>
                </a:solidFill>
              </a:rPr>
              <a:t>Amounts provided in tables indicate final eligible EU contribution </a:t>
            </a:r>
          </a:p>
          <a:p>
            <a:pPr>
              <a:buFontTx/>
              <a:buChar char="-"/>
            </a:pPr>
            <a:endParaRPr lang="en-US" sz="9600" dirty="0">
              <a:solidFill>
                <a:srgbClr val="0070C0"/>
              </a:solidFill>
            </a:endParaRPr>
          </a:p>
          <a:p>
            <a:pPr>
              <a:buFontTx/>
              <a:buNone/>
            </a:pPr>
            <a:r>
              <a:rPr lang="en-US" sz="9600" b="1" dirty="0" err="1">
                <a:solidFill>
                  <a:schemeClr val="accent1">
                    <a:lumMod val="75000"/>
                  </a:schemeClr>
                </a:solidFill>
              </a:rPr>
              <a:t>Centres</a:t>
            </a:r>
            <a:r>
              <a:rPr lang="en-US" sz="9600" b="1" dirty="0">
                <a:solidFill>
                  <a:schemeClr val="accent1">
                    <a:lumMod val="75000"/>
                  </a:schemeClr>
                </a:solidFill>
              </a:rPr>
              <a:t> of Excellence &amp; </a:t>
            </a:r>
            <a:r>
              <a:rPr lang="en-IE" sz="9600" b="1" dirty="0">
                <a:solidFill>
                  <a:schemeClr val="accent1">
                    <a:lumMod val="75000"/>
                  </a:schemeClr>
                </a:solidFill>
              </a:rPr>
              <a:t>Teacher Trainings &amp; Networks – </a:t>
            </a:r>
            <a:r>
              <a:rPr lang="en-IE" sz="9600" b="1" dirty="0">
                <a:solidFill>
                  <a:srgbClr val="00B050"/>
                </a:solidFill>
              </a:rPr>
              <a:t>Customised lump sums – detailed budget</a:t>
            </a:r>
          </a:p>
          <a:p>
            <a:pPr marL="342900" lvl="0" indent="-342900" eaLnBrk="0" fontAlgn="base" hangingPunct="0">
              <a:lnSpc>
                <a:spcPct val="100000"/>
              </a:lnSpc>
              <a:spcBef>
                <a:spcPct val="20000"/>
              </a:spcBef>
              <a:spcAft>
                <a:spcPct val="0"/>
              </a:spcAft>
              <a:buFontTx/>
              <a:buChar char="•"/>
            </a:pPr>
            <a:r>
              <a:rPr lang="en-US" sz="9600" kern="0" dirty="0">
                <a:solidFill>
                  <a:schemeClr val="accent1">
                    <a:lumMod val="75000"/>
                  </a:schemeClr>
                </a:solidFill>
                <a:latin typeface="Verdana"/>
              </a:rPr>
              <a:t>Amount of single lump sum contribution determined for each grant based on the estimated budget proposed by applicant</a:t>
            </a:r>
          </a:p>
          <a:p>
            <a:pPr marL="342900" lvl="0" indent="-342900" eaLnBrk="0" fontAlgn="base" hangingPunct="0">
              <a:lnSpc>
                <a:spcPct val="100000"/>
              </a:lnSpc>
              <a:spcBef>
                <a:spcPct val="20000"/>
              </a:spcBef>
              <a:spcAft>
                <a:spcPct val="0"/>
              </a:spcAft>
              <a:buFontTx/>
              <a:buChar char="•"/>
            </a:pPr>
            <a:r>
              <a:rPr lang="en-US" sz="9600" kern="0" dirty="0">
                <a:solidFill>
                  <a:schemeClr val="accent1">
                    <a:lumMod val="75000"/>
                  </a:schemeClr>
                </a:solidFill>
                <a:latin typeface="Verdana"/>
              </a:rPr>
              <a:t>Granting authority will fix lump sum per grant based on proposal, evaluation result, funding rates and maximum grant amount set in Call.</a:t>
            </a:r>
          </a:p>
          <a:p>
            <a:pPr marL="342900" lvl="0" indent="-342900" eaLnBrk="0" fontAlgn="base" hangingPunct="0">
              <a:lnSpc>
                <a:spcPct val="100000"/>
              </a:lnSpc>
              <a:spcBef>
                <a:spcPct val="20000"/>
              </a:spcBef>
              <a:spcAft>
                <a:spcPct val="0"/>
              </a:spcAft>
              <a:buFontTx/>
              <a:buChar char="•"/>
            </a:pPr>
            <a:r>
              <a:rPr lang="en-US" sz="9600" kern="0" dirty="0">
                <a:solidFill>
                  <a:schemeClr val="accent1">
                    <a:lumMod val="75000"/>
                  </a:schemeClr>
                </a:solidFill>
                <a:latin typeface="Verdana"/>
              </a:rPr>
              <a:t>Budget presented as detailed &amp; coherent </a:t>
            </a:r>
            <a:r>
              <a:rPr lang="en-US" sz="9600" u="sng" kern="0" dirty="0">
                <a:solidFill>
                  <a:schemeClr val="accent1">
                    <a:lumMod val="75000"/>
                  </a:schemeClr>
                </a:solidFill>
                <a:latin typeface="Verdana"/>
              </a:rPr>
              <a:t>work packages</a:t>
            </a:r>
          </a:p>
          <a:p>
            <a:pPr marL="342900" lvl="0" indent="-342900" eaLnBrk="0" fontAlgn="base" hangingPunct="0">
              <a:lnSpc>
                <a:spcPct val="100000"/>
              </a:lnSpc>
              <a:spcBef>
                <a:spcPct val="20000"/>
              </a:spcBef>
              <a:spcAft>
                <a:spcPct val="0"/>
              </a:spcAft>
              <a:buFontTx/>
              <a:buChar char="•"/>
            </a:pPr>
            <a:r>
              <a:rPr lang="en-US" sz="9600" kern="0" dirty="0">
                <a:solidFill>
                  <a:schemeClr val="accent1">
                    <a:lumMod val="75000"/>
                  </a:schemeClr>
                </a:solidFill>
                <a:latin typeface="Verdana"/>
              </a:rPr>
              <a:t>Activities </a:t>
            </a:r>
            <a:r>
              <a:rPr lang="fr-BE" sz="9600" kern="0" dirty="0">
                <a:solidFill>
                  <a:schemeClr val="accent1">
                    <a:lumMod val="75000"/>
                  </a:schemeClr>
                </a:solidFill>
                <a:latin typeface="Verdana"/>
              </a:rPr>
              <a:t>for</a:t>
            </a:r>
            <a:r>
              <a:rPr lang="es-ES" sz="9600" kern="0" dirty="0">
                <a:solidFill>
                  <a:schemeClr val="accent1">
                    <a:lumMod val="75000"/>
                  </a:schemeClr>
                </a:solidFill>
                <a:latin typeface="Verdana"/>
              </a:rPr>
              <a:t> e</a:t>
            </a:r>
            <a:r>
              <a:rPr lang="en-US" sz="9600" kern="0" dirty="0">
                <a:solidFill>
                  <a:schemeClr val="accent1">
                    <a:lumMod val="75000"/>
                  </a:schemeClr>
                </a:solidFill>
                <a:latin typeface="Verdana"/>
              </a:rPr>
              <a:t>ach work package must be outlined in detail</a:t>
            </a:r>
          </a:p>
          <a:p>
            <a:pPr marL="342900" lvl="0" indent="-342900" eaLnBrk="0" fontAlgn="base" hangingPunct="0">
              <a:lnSpc>
                <a:spcPct val="100000"/>
              </a:lnSpc>
              <a:spcBef>
                <a:spcPct val="20000"/>
              </a:spcBef>
              <a:spcAft>
                <a:spcPct val="0"/>
              </a:spcAft>
              <a:buFontTx/>
              <a:buChar char="•"/>
            </a:pPr>
            <a:r>
              <a:rPr lang="en-US" sz="9600" kern="0" dirty="0">
                <a:solidFill>
                  <a:schemeClr val="accent1">
                    <a:lumMod val="75000"/>
                  </a:schemeClr>
                </a:solidFill>
                <a:latin typeface="Verdana"/>
              </a:rPr>
              <a:t>Applicants must provide breakdown of estimated costs showing the share per work package</a:t>
            </a:r>
          </a:p>
          <a:p>
            <a:pPr marL="342900" lvl="0" indent="-342900" eaLnBrk="0" fontAlgn="base" hangingPunct="0">
              <a:lnSpc>
                <a:spcPct val="100000"/>
              </a:lnSpc>
              <a:spcBef>
                <a:spcPct val="20000"/>
              </a:spcBef>
              <a:spcAft>
                <a:spcPct val="0"/>
              </a:spcAft>
              <a:buFontTx/>
              <a:buChar char="•"/>
            </a:pPr>
            <a:r>
              <a:rPr lang="en-US" sz="9600" kern="0" dirty="0">
                <a:solidFill>
                  <a:schemeClr val="accent1">
                    <a:lumMod val="75000"/>
                  </a:schemeClr>
                </a:solidFill>
                <a:latin typeface="Verdana"/>
              </a:rPr>
              <a:t>Typology of costs:  staff, travel and subsistence, equipment, subcontracting, other.</a:t>
            </a:r>
          </a:p>
          <a:p>
            <a:pPr>
              <a:buFontTx/>
              <a:buNone/>
            </a:pPr>
            <a:endParaRPr lang="en-US" sz="9600" dirty="0">
              <a:solidFill>
                <a:srgbClr val="0070C0"/>
              </a:solidFill>
            </a:endParaRPr>
          </a:p>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9</a:t>
            </a:fld>
            <a:endParaRPr lang="es-ES"/>
          </a:p>
        </p:txBody>
      </p:sp>
    </p:spTree>
    <p:extLst>
      <p:ext uri="{BB962C8B-B14F-4D97-AF65-F5344CB8AC3E}">
        <p14:creationId xmlns:p14="http://schemas.microsoft.com/office/powerpoint/2010/main" val="3913458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Society, Culture, and Social Change in Europe: interdisciplinary direction touching upon different areas in social, cultural and political affairs in Europe. The social components emerged as the focus of the organized activities and were further extended to be linked with policy-relevant issues, primarily in relation to the EU’s role in the globalized world. - the involvement of Europe and India in migration and refugee crises, - the global economic landscape, the relationship with the developing world and environmental politics. From a policy perspective, the project results excel in terms of their comparative bilateral character between the regions in question (EU – India</a:t>
            </a:r>
          </a:p>
          <a:p>
            <a:pPr marL="0" indent="0">
              <a:buNone/>
            </a:pPr>
            <a:r>
              <a:rPr lang="en-GB" dirty="0"/>
              <a:t>/Asia).</a:t>
            </a:r>
          </a:p>
          <a:p>
            <a:pPr marL="0" indent="0">
              <a:buNone/>
            </a:pPr>
            <a:endParaRPr lang="fr-BE" dirty="0"/>
          </a:p>
          <a:p>
            <a:r>
              <a:rPr lang="en-GB" sz="1200" kern="1200" dirty="0">
                <a:solidFill>
                  <a:schemeClr val="tx1"/>
                </a:solidFill>
                <a:effectLst/>
                <a:latin typeface="+mn-lt"/>
                <a:ea typeface="+mn-ea"/>
                <a:cs typeface="+mn-cs"/>
              </a:rPr>
              <a:t>The module has created bridges for local emerging scholars and students in order to network with researchers in Europe. Research (theses) has been carried out on the respective issues as well as articles published in regional and international journals.</a:t>
            </a:r>
          </a:p>
          <a:p>
            <a:r>
              <a:rPr lang="en-GB" sz="1200" kern="1200" dirty="0">
                <a:solidFill>
                  <a:schemeClr val="tx1"/>
                </a:solidFill>
                <a:effectLst/>
                <a:latin typeface="+mn-lt"/>
                <a:ea typeface="+mn-ea"/>
                <a:cs typeface="+mn-cs"/>
              </a:rPr>
              <a:t>The momentum created can boost the participating students and researchers in the area to continue with their EU-related studies and build upon the connections they established with renowned European scholars in the field.</a:t>
            </a:r>
          </a:p>
          <a:p>
            <a:r>
              <a:rPr lang="en-GB" sz="1200" kern="1200" dirty="0">
                <a:solidFill>
                  <a:schemeClr val="tx1"/>
                </a:solidFill>
                <a:effectLst/>
                <a:latin typeface="+mn-lt"/>
                <a:ea typeface="+mn-ea"/>
                <a:cs typeface="+mn-cs"/>
              </a:rPr>
              <a:t>Results and publications are still ongoing after the end of the project</a:t>
            </a:r>
            <a:endParaRPr lang="en-GB" dirty="0"/>
          </a:p>
          <a:p>
            <a:endParaRPr lang="fr-BE" dirty="0"/>
          </a:p>
        </p:txBody>
      </p:sp>
      <p:sp>
        <p:nvSpPr>
          <p:cNvPr id="4" name="Slide Number Placeholder 3"/>
          <p:cNvSpPr>
            <a:spLocks noGrp="1"/>
          </p:cNvSpPr>
          <p:nvPr>
            <p:ph type="sldNum" sz="quarter" idx="10"/>
          </p:nvPr>
        </p:nvSpPr>
        <p:spPr/>
        <p:txBody>
          <a:bodyPr/>
          <a:lstStyle/>
          <a:p>
            <a:fld id="{C1CA77CC-D3D8-474C-B232-F356534D7796}" type="slidenum">
              <a:rPr lang="es-ES" smtClean="0"/>
              <a:t>10</a:t>
            </a:fld>
            <a:endParaRPr lang="es-ES"/>
          </a:p>
        </p:txBody>
      </p:sp>
    </p:spTree>
    <p:extLst>
      <p:ext uri="{BB962C8B-B14F-4D97-AF65-F5344CB8AC3E}">
        <p14:creationId xmlns:p14="http://schemas.microsoft.com/office/powerpoint/2010/main" val="127990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4C30A01-0931-4A84-8159-AC5444A41186}" type="slidenum">
              <a:rPr lang="es-ES" smtClean="0"/>
              <a:t>‹#›</a:t>
            </a:fld>
            <a:endParaRPr lang="es-ES"/>
          </a:p>
        </p:txBody>
      </p:sp>
    </p:spTree>
    <p:extLst>
      <p:ext uri="{BB962C8B-B14F-4D97-AF65-F5344CB8AC3E}">
        <p14:creationId xmlns:p14="http://schemas.microsoft.com/office/powerpoint/2010/main" val="136560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4C30A01-0931-4A84-8159-AC5444A41186}" type="slidenum">
              <a:rPr lang="es-ES" smtClean="0"/>
              <a:t>‹#›</a:t>
            </a:fld>
            <a:endParaRPr lang="es-ES"/>
          </a:p>
        </p:txBody>
      </p:sp>
    </p:spTree>
    <p:extLst>
      <p:ext uri="{BB962C8B-B14F-4D97-AF65-F5344CB8AC3E}">
        <p14:creationId xmlns:p14="http://schemas.microsoft.com/office/powerpoint/2010/main" val="48454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4C30A01-0931-4A84-8159-AC5444A41186}" type="slidenum">
              <a:rPr lang="es-ES" smtClean="0"/>
              <a:t>‹#›</a:t>
            </a:fld>
            <a:endParaRPr lang="es-ES"/>
          </a:p>
        </p:txBody>
      </p:sp>
    </p:spTree>
    <p:extLst>
      <p:ext uri="{BB962C8B-B14F-4D97-AF65-F5344CB8AC3E}">
        <p14:creationId xmlns:p14="http://schemas.microsoft.com/office/powerpoint/2010/main" val="422306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3849678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3"/>
            <a:ext cx="12192000" cy="988484"/>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276" tIns="45683" rIns="91276" bIns="45683" anchor="ctr"/>
          <a:lstStyle/>
          <a:p>
            <a:pPr algn="ctr" defTabSz="456267" fontAlgn="auto">
              <a:spcBef>
                <a:spcPts val="0"/>
              </a:spcBef>
              <a:spcAft>
                <a:spcPts val="0"/>
              </a:spcAft>
              <a:defRPr/>
            </a:pPr>
            <a:endParaRPr lang="en-US" sz="1867">
              <a:solidFill>
                <a:srgbClr val="FFFFFF"/>
              </a:solidFill>
            </a:endParaRPr>
          </a:p>
        </p:txBody>
      </p:sp>
      <p:sp>
        <p:nvSpPr>
          <p:cNvPr id="5" name="Rectangle 4"/>
          <p:cNvSpPr>
            <a:spLocks noChangeArrowheads="1"/>
          </p:cNvSpPr>
          <p:nvPr userDrawn="1"/>
        </p:nvSpPr>
        <p:spPr bwMode="auto">
          <a:xfrm>
            <a:off x="5635983" y="6597653"/>
            <a:ext cx="917221" cy="287867"/>
          </a:xfrm>
          <a:prstGeom prst="rect">
            <a:avLst/>
          </a:prstGeom>
          <a:solidFill>
            <a:srgbClr val="0077C8"/>
          </a:solidFill>
          <a:ln w="9525" algn="ctr">
            <a:solidFill>
              <a:srgbClr val="0077C8"/>
            </a:solidFill>
            <a:miter lim="800000"/>
            <a:headEnd/>
            <a:tailEnd/>
          </a:ln>
        </p:spPr>
        <p:txBody>
          <a:bodyPr lIns="91276" tIns="45683" rIns="91276" bIns="45683" anchor="ctr"/>
          <a:lstStyle>
            <a:lvl1pPr defTabSz="912813" eaLnBrk="0" hangingPunct="0">
              <a:defRPr>
                <a:solidFill>
                  <a:schemeClr val="tx1"/>
                </a:solidFill>
                <a:latin typeface="Calibri" pitchFamily="34" charset="0"/>
                <a:cs typeface="Arial" pitchFamily="34" charset="0"/>
              </a:defRPr>
            </a:lvl1pPr>
            <a:lvl2pPr defTabSz="912813" eaLnBrk="0" hangingPunct="0">
              <a:defRPr>
                <a:solidFill>
                  <a:schemeClr val="tx1"/>
                </a:solidFill>
                <a:latin typeface="Calibri" pitchFamily="34" charset="0"/>
                <a:cs typeface="Arial" pitchFamily="34" charset="0"/>
              </a:defRPr>
            </a:lvl2pPr>
            <a:lvl3pPr defTabSz="912813" eaLnBrk="0" hangingPunct="0">
              <a:defRPr>
                <a:solidFill>
                  <a:schemeClr val="tx1"/>
                </a:solidFill>
                <a:latin typeface="Calibri" pitchFamily="34" charset="0"/>
                <a:cs typeface="Arial" pitchFamily="34" charset="0"/>
              </a:defRPr>
            </a:lvl3pPr>
            <a:lvl4pPr defTabSz="912813" eaLnBrk="0" hangingPunct="0">
              <a:defRPr>
                <a:solidFill>
                  <a:schemeClr val="tx1"/>
                </a:solidFill>
                <a:latin typeface="Calibri" pitchFamily="34" charset="0"/>
                <a:cs typeface="Arial" pitchFamily="34" charset="0"/>
              </a:defRPr>
            </a:lvl4pPr>
            <a:lvl5pPr defTabSz="912813" eaLnBrk="0" hangingPunct="0">
              <a:defRPr>
                <a:solidFill>
                  <a:schemeClr val="tx1"/>
                </a:solidFill>
                <a:latin typeface="Calibri" pitchFamily="34" charset="0"/>
                <a:cs typeface="Arial" pitchFamily="34" charset="0"/>
              </a:defRPr>
            </a:lvl5pPr>
            <a:lvl6pPr marL="2282825" indent="1588" defTabSz="912813" eaLnBrk="0" fontAlgn="base" hangingPunct="0">
              <a:spcBef>
                <a:spcPct val="0"/>
              </a:spcBef>
              <a:spcAft>
                <a:spcPct val="0"/>
              </a:spcAft>
              <a:defRPr>
                <a:solidFill>
                  <a:schemeClr val="tx1"/>
                </a:solidFill>
                <a:latin typeface="Calibri" pitchFamily="34" charset="0"/>
                <a:cs typeface="Arial" pitchFamily="34" charset="0"/>
              </a:defRPr>
            </a:lvl6pPr>
            <a:lvl7pPr marL="2740025" indent="1588" defTabSz="912813" eaLnBrk="0" fontAlgn="base" hangingPunct="0">
              <a:spcBef>
                <a:spcPct val="0"/>
              </a:spcBef>
              <a:spcAft>
                <a:spcPct val="0"/>
              </a:spcAft>
              <a:defRPr>
                <a:solidFill>
                  <a:schemeClr val="tx1"/>
                </a:solidFill>
                <a:latin typeface="Calibri" pitchFamily="34" charset="0"/>
                <a:cs typeface="Arial" pitchFamily="34" charset="0"/>
              </a:defRPr>
            </a:lvl7pPr>
            <a:lvl8pPr marL="3197225" indent="1588" defTabSz="912813" eaLnBrk="0" fontAlgn="base" hangingPunct="0">
              <a:spcBef>
                <a:spcPct val="0"/>
              </a:spcBef>
              <a:spcAft>
                <a:spcPct val="0"/>
              </a:spcAft>
              <a:defRPr>
                <a:solidFill>
                  <a:schemeClr val="tx1"/>
                </a:solidFill>
                <a:latin typeface="Calibri" pitchFamily="34" charset="0"/>
                <a:cs typeface="Arial" pitchFamily="34" charset="0"/>
              </a:defRPr>
            </a:lvl8pPr>
            <a:lvl9pPr marL="3654425" indent="1588"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sz="7600" b="1">
              <a:solidFill>
                <a:srgbClr val="FFFFFF"/>
              </a:solidFill>
              <a:latin typeface="Verdana" pitchFamily="34" charset="0"/>
            </a:endParaRPr>
          </a:p>
        </p:txBody>
      </p:sp>
      <p:sp>
        <p:nvSpPr>
          <p:cNvPr id="6" name="Footer Placeholder 4"/>
          <p:cNvSpPr txBox="1">
            <a:spLocks/>
          </p:cNvSpPr>
          <p:nvPr userDrawn="1"/>
        </p:nvSpPr>
        <p:spPr bwMode="auto">
          <a:xfrm>
            <a:off x="5602114" y="6597653"/>
            <a:ext cx="877710" cy="364067"/>
          </a:xfrm>
          <a:prstGeom prst="rect">
            <a:avLst/>
          </a:prstGeom>
          <a:noFill/>
          <a:ln w="9525">
            <a:noFill/>
            <a:miter lim="800000"/>
            <a:headEnd/>
            <a:tailEnd/>
          </a:ln>
          <a:effectLst/>
        </p:spPr>
        <p:txBody>
          <a:bodyPr lIns="91276" tIns="45683" rIns="91276" bIns="45683"/>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defTabSz="1216766">
              <a:defRPr/>
            </a:pPr>
            <a:r>
              <a:rPr lang="fr-BE" sz="667" i="1">
                <a:solidFill>
                  <a:srgbClr val="FFFFFF"/>
                </a:solidFill>
              </a:rPr>
              <a:t>Erasmus+</a:t>
            </a:r>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42468" y="300633"/>
            <a:ext cx="1899355" cy="9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4418" y="1556323"/>
            <a:ext cx="109728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609600" y="2564907"/>
            <a:ext cx="10972800" cy="3633788"/>
          </a:xfrm>
        </p:spPr>
        <p:txBody>
          <a:bodyPr/>
          <a:lstStyle>
            <a:lvl1pPr marL="342230" indent="-34223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8" name="Rectangle 4"/>
          <p:cNvSpPr>
            <a:spLocks noGrp="1" noChangeArrowheads="1"/>
          </p:cNvSpPr>
          <p:nvPr>
            <p:ph type="dt" sz="half" idx="10"/>
          </p:nvPr>
        </p:nvSpPr>
        <p:spPr/>
        <p:txBody>
          <a:bodyPr/>
          <a:lstStyle>
            <a:lvl1pPr defTabSz="606234">
              <a:defRPr>
                <a:cs typeface="Arial" pitchFamily="34" charset="0"/>
              </a:defRPr>
            </a:lvl1pPr>
          </a:lstStyle>
          <a:p>
            <a:pPr>
              <a:defRPr/>
            </a:pPr>
            <a:endParaRPr lang="en-GB"/>
          </a:p>
        </p:txBody>
      </p:sp>
      <p:sp>
        <p:nvSpPr>
          <p:cNvPr id="9" name="Rectangle 5"/>
          <p:cNvSpPr>
            <a:spLocks noGrp="1" noChangeArrowheads="1"/>
          </p:cNvSpPr>
          <p:nvPr>
            <p:ph type="ftr" sz="quarter" idx="11"/>
          </p:nvPr>
        </p:nvSpPr>
        <p:spPr>
          <a:xfrm>
            <a:off x="4165600" y="6237819"/>
            <a:ext cx="3860800" cy="484716"/>
          </a:xfrm>
        </p:spPr>
        <p:txBody>
          <a:bodyPr/>
          <a:lstStyle>
            <a:lvl1pPr defTabSz="606234">
              <a:defRPr/>
            </a:lvl1pPr>
          </a:lstStyle>
          <a:p>
            <a:pPr>
              <a:defRPr/>
            </a:pPr>
            <a:endParaRPr/>
          </a:p>
        </p:txBody>
      </p:sp>
      <p:sp>
        <p:nvSpPr>
          <p:cNvPr id="11" name="Rectangle 6"/>
          <p:cNvSpPr>
            <a:spLocks noGrp="1" noChangeArrowheads="1"/>
          </p:cNvSpPr>
          <p:nvPr>
            <p:ph type="sldNum" sz="quarter" idx="12"/>
          </p:nvPr>
        </p:nvSpPr>
        <p:spPr/>
        <p:txBody>
          <a:bodyPr/>
          <a:lstStyle>
            <a:lvl1pPr defTabSz="606234">
              <a:defRPr>
                <a:cs typeface="Arial" pitchFamily="34" charset="0"/>
              </a:defRPr>
            </a:lvl1pPr>
          </a:lstStyle>
          <a:p>
            <a:pPr>
              <a:defRPr/>
            </a:pPr>
            <a:fld id="{6414EB89-A624-45C3-A6F8-0BF78098A22B}" type="slidenum">
              <a:rPr lang="en-GB"/>
              <a:pPr>
                <a:defRPr/>
              </a:pPr>
              <a:t>‹#›</a:t>
            </a:fld>
            <a:endParaRPr lang="en-GB"/>
          </a:p>
        </p:txBody>
      </p:sp>
    </p:spTree>
    <p:extLst>
      <p:ext uri="{BB962C8B-B14F-4D97-AF65-F5344CB8AC3E}">
        <p14:creationId xmlns:p14="http://schemas.microsoft.com/office/powerpoint/2010/main" val="137018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4C30A01-0931-4A84-8159-AC5444A41186}" type="slidenum">
              <a:rPr lang="es-ES" smtClean="0"/>
              <a:t>‹#›</a:t>
            </a:fld>
            <a:endParaRPr lang="es-ES"/>
          </a:p>
        </p:txBody>
      </p:sp>
    </p:spTree>
    <p:extLst>
      <p:ext uri="{BB962C8B-B14F-4D97-AF65-F5344CB8AC3E}">
        <p14:creationId xmlns:p14="http://schemas.microsoft.com/office/powerpoint/2010/main" val="137394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4C30A01-0931-4A84-8159-AC5444A41186}" type="slidenum">
              <a:rPr lang="es-ES" smtClean="0"/>
              <a:t>‹#›</a:t>
            </a:fld>
            <a:endParaRPr lang="es-ES"/>
          </a:p>
        </p:txBody>
      </p:sp>
    </p:spTree>
    <p:extLst>
      <p:ext uri="{BB962C8B-B14F-4D97-AF65-F5344CB8AC3E}">
        <p14:creationId xmlns:p14="http://schemas.microsoft.com/office/powerpoint/2010/main" val="30231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4C30A01-0931-4A84-8159-AC5444A41186}" type="slidenum">
              <a:rPr lang="es-ES" smtClean="0"/>
              <a:t>‹#›</a:t>
            </a:fld>
            <a:endParaRPr lang="es-ES"/>
          </a:p>
        </p:txBody>
      </p:sp>
    </p:spTree>
    <p:extLst>
      <p:ext uri="{BB962C8B-B14F-4D97-AF65-F5344CB8AC3E}">
        <p14:creationId xmlns:p14="http://schemas.microsoft.com/office/powerpoint/2010/main" val="125578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4C30A01-0931-4A84-8159-AC5444A41186}" type="slidenum">
              <a:rPr lang="es-ES" smtClean="0"/>
              <a:t>‹#›</a:t>
            </a:fld>
            <a:endParaRPr lang="es-ES"/>
          </a:p>
        </p:txBody>
      </p:sp>
    </p:spTree>
    <p:extLst>
      <p:ext uri="{BB962C8B-B14F-4D97-AF65-F5344CB8AC3E}">
        <p14:creationId xmlns:p14="http://schemas.microsoft.com/office/powerpoint/2010/main" val="275964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4C30A01-0931-4A84-8159-AC5444A41186}" type="slidenum">
              <a:rPr lang="es-ES" smtClean="0"/>
              <a:t>‹#›</a:t>
            </a:fld>
            <a:endParaRPr lang="es-ES"/>
          </a:p>
        </p:txBody>
      </p:sp>
    </p:spTree>
    <p:extLst>
      <p:ext uri="{BB962C8B-B14F-4D97-AF65-F5344CB8AC3E}">
        <p14:creationId xmlns:p14="http://schemas.microsoft.com/office/powerpoint/2010/main" val="363961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4C30A01-0931-4A84-8159-AC5444A41186}" type="slidenum">
              <a:rPr lang="es-ES" smtClean="0"/>
              <a:t>‹#›</a:t>
            </a:fld>
            <a:endParaRPr lang="es-ES"/>
          </a:p>
        </p:txBody>
      </p:sp>
    </p:spTree>
    <p:extLst>
      <p:ext uri="{BB962C8B-B14F-4D97-AF65-F5344CB8AC3E}">
        <p14:creationId xmlns:p14="http://schemas.microsoft.com/office/powerpoint/2010/main" val="288440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4C30A01-0931-4A84-8159-AC5444A41186}" type="slidenum">
              <a:rPr lang="es-ES" smtClean="0"/>
              <a:t>‹#›</a:t>
            </a:fld>
            <a:endParaRPr lang="es-ES"/>
          </a:p>
        </p:txBody>
      </p:sp>
    </p:spTree>
    <p:extLst>
      <p:ext uri="{BB962C8B-B14F-4D97-AF65-F5344CB8AC3E}">
        <p14:creationId xmlns:p14="http://schemas.microsoft.com/office/powerpoint/2010/main" val="17806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4C30A01-0931-4A84-8159-AC5444A41186}" type="slidenum">
              <a:rPr lang="es-ES" smtClean="0"/>
              <a:t>‹#›</a:t>
            </a:fld>
            <a:endParaRPr lang="es-ES"/>
          </a:p>
        </p:txBody>
      </p:sp>
    </p:spTree>
    <p:extLst>
      <p:ext uri="{BB962C8B-B14F-4D97-AF65-F5344CB8AC3E}">
        <p14:creationId xmlns:p14="http://schemas.microsoft.com/office/powerpoint/2010/main" val="325876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30A01-0931-4A84-8159-AC5444A41186}" type="slidenum">
              <a:rPr lang="es-ES" smtClean="0"/>
              <a:t>‹#›</a:t>
            </a:fld>
            <a:endParaRPr lang="es-ES"/>
          </a:p>
        </p:txBody>
      </p:sp>
    </p:spTree>
    <p:extLst>
      <p:ext uri="{BB962C8B-B14F-4D97-AF65-F5344CB8AC3E}">
        <p14:creationId xmlns:p14="http://schemas.microsoft.com/office/powerpoint/2010/main" val="3610683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jnu.ac.i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s://euipp.w.uib.no/"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https://pesquisas.face.ufmg.br/jeanmonnet/en/"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jean-monnetsaar.eu/"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erasmus-plus.ec.europa.eu/opportunities/opportunities-for-organisations/jean-monnet-actions" TargetMode="External"/><Relationship Id="rId7" Type="http://schemas.openxmlformats.org/officeDocument/2006/relationships/hyperlink" Target="mailto:EACEA-AJM@ec.europa.eu"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s://www.eacea.ec.europa.eu/grants/2021-2027/erasmus/jean-monnet-activities-database_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ec.europa.eu/info/funding-tenders/opportunities/portal/screen/hom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1268730"/>
            <a:ext cx="10065224" cy="2302909"/>
          </a:xfrm>
        </p:spPr>
        <p:txBody>
          <a:bodyPr>
            <a:noAutofit/>
          </a:bodyPr>
          <a:lstStyle/>
          <a:p>
            <a:r>
              <a:rPr lang="en-GB" sz="8000" b="1" dirty="0"/>
              <a:t>Erasmus+</a:t>
            </a:r>
          </a:p>
        </p:txBody>
      </p:sp>
      <p:sp>
        <p:nvSpPr>
          <p:cNvPr id="7" name="Subtitle 6"/>
          <p:cNvSpPr>
            <a:spLocks noGrp="1"/>
          </p:cNvSpPr>
          <p:nvPr>
            <p:ph type="subTitle" idx="1"/>
          </p:nvPr>
        </p:nvSpPr>
        <p:spPr>
          <a:xfrm>
            <a:off x="1071350" y="2715490"/>
            <a:ext cx="10293335" cy="3165763"/>
          </a:xfrm>
        </p:spPr>
        <p:txBody>
          <a:bodyPr/>
          <a:lstStyle/>
          <a:p>
            <a:endParaRPr lang="en-GB" sz="5400" b="1" dirty="0">
              <a:solidFill>
                <a:schemeClr val="bg2"/>
              </a:solidFill>
            </a:endParaRPr>
          </a:p>
          <a:p>
            <a:r>
              <a:rPr lang="en-GB" sz="5400" b="1" dirty="0">
                <a:solidFill>
                  <a:schemeClr val="tx1"/>
                </a:solidFill>
              </a:rPr>
              <a:t>Jean Monnet Actions (2021 – 2027)</a:t>
            </a:r>
            <a:endParaRPr lang="en-IE" sz="5400" b="1" dirty="0">
              <a:solidFill>
                <a:schemeClr val="tx1"/>
              </a:solidFill>
            </a:endParaRPr>
          </a:p>
          <a:p>
            <a:r>
              <a:rPr lang="en-IE" sz="5400" b="1" dirty="0">
                <a:solidFill>
                  <a:schemeClr val="tx1"/>
                </a:solidFill>
              </a:rPr>
              <a:t>(EACEA)</a:t>
            </a:r>
          </a:p>
        </p:txBody>
      </p:sp>
      <p:sp>
        <p:nvSpPr>
          <p:cNvPr id="3" name="TextBox 2"/>
          <p:cNvSpPr txBox="1"/>
          <p:nvPr/>
        </p:nvSpPr>
        <p:spPr>
          <a:xfrm>
            <a:off x="1071351" y="5881254"/>
            <a:ext cx="10766864" cy="707886"/>
          </a:xfrm>
          <a:prstGeom prst="rect">
            <a:avLst/>
          </a:prstGeom>
          <a:noFill/>
        </p:spPr>
        <p:txBody>
          <a:bodyPr wrap="square" rtlCol="0">
            <a:spAutoFit/>
          </a:bodyPr>
          <a:lstStyle/>
          <a:p>
            <a:r>
              <a:rPr lang="fr-BE" sz="2000" b="1" dirty="0">
                <a:solidFill>
                  <a:srgbClr val="FFC000"/>
                </a:solidFill>
              </a:rPr>
              <a:t>DISCLAIMER: This document </a:t>
            </a:r>
            <a:r>
              <a:rPr lang="fr-BE" sz="2000" b="1" dirty="0" err="1">
                <a:solidFill>
                  <a:srgbClr val="FFC000"/>
                </a:solidFill>
              </a:rPr>
              <a:t>is</a:t>
            </a:r>
            <a:r>
              <a:rPr lang="fr-BE" sz="2000" b="1" dirty="0">
                <a:solidFill>
                  <a:srgbClr val="FFC000"/>
                </a:solidFill>
              </a:rPr>
              <a:t> </a:t>
            </a:r>
            <a:r>
              <a:rPr lang="fr-BE" sz="2000" b="1" dirty="0" err="1">
                <a:solidFill>
                  <a:srgbClr val="FFC000"/>
                </a:solidFill>
              </a:rPr>
              <a:t>provided</a:t>
            </a:r>
            <a:r>
              <a:rPr lang="fr-BE" sz="2000" b="1" dirty="0">
                <a:solidFill>
                  <a:srgbClr val="FFC000"/>
                </a:solidFill>
              </a:rPr>
              <a:t> for information </a:t>
            </a:r>
            <a:r>
              <a:rPr lang="fr-BE" sz="2000" b="1" dirty="0" err="1">
                <a:solidFill>
                  <a:srgbClr val="FFC000"/>
                </a:solidFill>
              </a:rPr>
              <a:t>only</a:t>
            </a:r>
            <a:r>
              <a:rPr lang="fr-BE" sz="2000" b="1" dirty="0">
                <a:solidFill>
                  <a:srgbClr val="FFC000"/>
                </a:solidFill>
              </a:rPr>
              <a:t>. The information </a:t>
            </a:r>
          </a:p>
          <a:p>
            <a:r>
              <a:rPr lang="fr-BE" sz="2000" b="1" dirty="0" err="1">
                <a:solidFill>
                  <a:srgbClr val="FFC000"/>
                </a:solidFill>
              </a:rPr>
              <a:t>contained</a:t>
            </a:r>
            <a:r>
              <a:rPr lang="fr-BE" sz="2000" b="1" dirty="0">
                <a:solidFill>
                  <a:srgbClr val="FFC000"/>
                </a:solidFill>
              </a:rPr>
              <a:t> </a:t>
            </a:r>
            <a:r>
              <a:rPr lang="fr-BE" sz="2000" b="1" dirty="0" err="1">
                <a:solidFill>
                  <a:srgbClr val="FFC000"/>
                </a:solidFill>
              </a:rPr>
              <a:t>herein</a:t>
            </a:r>
            <a:r>
              <a:rPr lang="fr-BE" sz="2000" b="1" dirty="0">
                <a:solidFill>
                  <a:srgbClr val="FFC000"/>
                </a:solidFill>
              </a:rPr>
              <a:t> </a:t>
            </a:r>
            <a:r>
              <a:rPr lang="fr-BE" sz="2000" b="1" dirty="0" err="1">
                <a:solidFill>
                  <a:srgbClr val="FFC000"/>
                </a:solidFill>
              </a:rPr>
              <a:t>is</a:t>
            </a:r>
            <a:r>
              <a:rPr lang="fr-BE" sz="2000" b="1" dirty="0">
                <a:solidFill>
                  <a:srgbClr val="FFC000"/>
                </a:solidFill>
              </a:rPr>
              <a:t> </a:t>
            </a:r>
            <a:r>
              <a:rPr lang="fr-BE" sz="2000" b="1" dirty="0" err="1">
                <a:solidFill>
                  <a:srgbClr val="FFC000"/>
                </a:solidFill>
              </a:rPr>
              <a:t>subject</a:t>
            </a:r>
            <a:r>
              <a:rPr lang="fr-BE" sz="2000" b="1" dirty="0">
                <a:solidFill>
                  <a:srgbClr val="FFC000"/>
                </a:solidFill>
              </a:rPr>
              <a:t> to change and </a:t>
            </a:r>
            <a:r>
              <a:rPr lang="fr-BE" sz="2000" b="1" dirty="0" err="1">
                <a:solidFill>
                  <a:srgbClr val="FFC000"/>
                </a:solidFill>
              </a:rPr>
              <a:t>does</a:t>
            </a:r>
            <a:r>
              <a:rPr lang="fr-BE" sz="2000" b="1" dirty="0">
                <a:solidFill>
                  <a:srgbClr val="FFC000"/>
                </a:solidFill>
              </a:rPr>
              <a:t> not commit the </a:t>
            </a:r>
            <a:r>
              <a:rPr lang="fr-BE" sz="2000" b="1" dirty="0" err="1">
                <a:solidFill>
                  <a:srgbClr val="FFC000"/>
                </a:solidFill>
              </a:rPr>
              <a:t>European</a:t>
            </a:r>
            <a:r>
              <a:rPr lang="fr-BE" sz="2000" b="1" dirty="0">
                <a:solidFill>
                  <a:srgbClr val="FFC000"/>
                </a:solidFill>
              </a:rPr>
              <a:t> Commission.</a:t>
            </a:r>
            <a:endParaRPr lang="en-US" sz="2000" b="1" dirty="0">
              <a:solidFill>
                <a:srgbClr val="FFC000"/>
              </a:solidFill>
            </a:endParaRPr>
          </a:p>
        </p:txBody>
      </p:sp>
      <p:sp>
        <p:nvSpPr>
          <p:cNvPr id="2" name="Slide Number Placeholder 1"/>
          <p:cNvSpPr>
            <a:spLocks noGrp="1"/>
          </p:cNvSpPr>
          <p:nvPr>
            <p:ph type="sldNum" sz="quarter" idx="12"/>
          </p:nvPr>
        </p:nvSpPr>
        <p:spPr/>
        <p:txBody>
          <a:bodyPr/>
          <a:lstStyle/>
          <a:p>
            <a:fld id="{F46C79FD-C571-418B-AB0F-5EE936C85276}" type="slidenum">
              <a:rPr lang="en-GB" smtClean="0"/>
              <a:t>1</a:t>
            </a:fld>
            <a:endParaRPr lang="en-GB"/>
          </a:p>
        </p:txBody>
      </p:sp>
    </p:spTree>
    <p:extLst>
      <p:ext uri="{BB962C8B-B14F-4D97-AF65-F5344CB8AC3E}">
        <p14:creationId xmlns:p14="http://schemas.microsoft.com/office/powerpoint/2010/main" val="3670521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7" y="1932709"/>
            <a:ext cx="11575472" cy="4644736"/>
          </a:xfrm>
        </p:spPr>
        <p:txBody>
          <a:bodyPr>
            <a:noAutofit/>
          </a:bodyPr>
          <a:lstStyle/>
          <a:p>
            <a:pPr marL="0" indent="0">
              <a:buNone/>
            </a:pPr>
            <a:r>
              <a:rPr lang="en-US" sz="2400" b="1" dirty="0">
                <a:solidFill>
                  <a:srgbClr val="00B050"/>
                </a:solidFill>
              </a:rPr>
              <a:t>Jean Monnet Module in India:</a:t>
            </a:r>
            <a:r>
              <a:rPr lang="en-US" sz="2400" dirty="0">
                <a:solidFill>
                  <a:srgbClr val="00B050"/>
                </a:solidFill>
              </a:rPr>
              <a:t> </a:t>
            </a:r>
            <a:r>
              <a:rPr lang="en-GB" sz="2400" b="1" dirty="0">
                <a:solidFill>
                  <a:srgbClr val="00B050"/>
                </a:solidFill>
              </a:rPr>
              <a:t>587073-EPP-1-2017-1-IN-EPPJMO-MODULE</a:t>
            </a:r>
          </a:p>
          <a:p>
            <a:pPr marL="0" indent="0">
              <a:buNone/>
            </a:pPr>
            <a:r>
              <a:rPr lang="en-GB" sz="1800" b="1" dirty="0">
                <a:solidFill>
                  <a:srgbClr val="00B050"/>
                </a:solidFill>
              </a:rPr>
              <a:t>Project title: </a:t>
            </a:r>
            <a:r>
              <a:rPr lang="en-GB" sz="1800" dirty="0">
                <a:solidFill>
                  <a:srgbClr val="00B050"/>
                </a:solidFill>
              </a:rPr>
              <a:t>Society, Culture, and Social Change in Europe: interdisciplinary direction on different areas in social, cultural and political affairs in Europe. </a:t>
            </a:r>
          </a:p>
          <a:p>
            <a:pPr marL="0" indent="0">
              <a:buNone/>
            </a:pPr>
            <a:r>
              <a:rPr lang="fr-BE" sz="1800" b="1" dirty="0">
                <a:solidFill>
                  <a:srgbClr val="00B050"/>
                </a:solidFill>
              </a:rPr>
              <a:t>Duration: </a:t>
            </a:r>
            <a:r>
              <a:rPr lang="fr-BE" sz="1800" dirty="0">
                <a:solidFill>
                  <a:srgbClr val="00B050"/>
                </a:solidFill>
              </a:rPr>
              <a:t>2017-2020</a:t>
            </a:r>
          </a:p>
          <a:p>
            <a:pPr marL="0" indent="0">
              <a:buNone/>
            </a:pPr>
            <a:r>
              <a:rPr lang="fr-BE" sz="1800" b="1" dirty="0">
                <a:solidFill>
                  <a:srgbClr val="00B050"/>
                </a:solidFill>
              </a:rPr>
              <a:t>Discipline: multidisciplinaire - </a:t>
            </a:r>
            <a:r>
              <a:rPr lang="en-GB" sz="1800" b="1" dirty="0">
                <a:solidFill>
                  <a:srgbClr val="00B050"/>
                </a:solidFill>
              </a:rPr>
              <a:t>Social dialogue, </a:t>
            </a:r>
            <a:r>
              <a:rPr lang="en-US" sz="1800" b="1" dirty="0">
                <a:solidFill>
                  <a:srgbClr val="00B050"/>
                </a:solidFill>
              </a:rPr>
              <a:t>EU Citizenship, EU awareness and Democracy, </a:t>
            </a:r>
            <a:r>
              <a:rPr lang="en-GB" sz="1800" b="1" dirty="0">
                <a:solidFill>
                  <a:srgbClr val="00B050"/>
                </a:solidFill>
              </a:rPr>
              <a:t>Ethics, religion and philosophy (incl. Inter-religious dialogue)</a:t>
            </a:r>
            <a:endParaRPr lang="fr-BE" sz="1800" dirty="0">
              <a:solidFill>
                <a:srgbClr val="00B050"/>
              </a:solidFill>
            </a:endParaRPr>
          </a:p>
          <a:p>
            <a:pPr marL="0" indent="0">
              <a:buNone/>
            </a:pPr>
            <a:r>
              <a:rPr lang="fr-BE" sz="1800" b="1" dirty="0" err="1">
                <a:solidFill>
                  <a:srgbClr val="00B050"/>
                </a:solidFill>
              </a:rPr>
              <a:t>Aim</a:t>
            </a:r>
            <a:r>
              <a:rPr lang="fr-BE" sz="1800" b="1" dirty="0">
                <a:solidFill>
                  <a:srgbClr val="00B050"/>
                </a:solidFill>
              </a:rPr>
              <a:t>: </a:t>
            </a:r>
            <a:r>
              <a:rPr lang="en-GB" sz="1800" dirty="0">
                <a:solidFill>
                  <a:srgbClr val="00B050"/>
                </a:solidFill>
              </a:rPr>
              <a:t>Transfers of knowledge, focus of organized activities, links with policy-relevant issues, primarily in relation to the EU’s role in the globalized world </a:t>
            </a:r>
          </a:p>
          <a:p>
            <a:pPr marL="0" indent="0">
              <a:buNone/>
            </a:pPr>
            <a:r>
              <a:rPr lang="en-GB" sz="1800" dirty="0">
                <a:solidFill>
                  <a:srgbClr val="00B050"/>
                </a:solidFill>
              </a:rPr>
              <a:t>- involvement of Europe and India in migration and refugee crises </a:t>
            </a:r>
          </a:p>
          <a:p>
            <a:pPr marL="0" indent="0">
              <a:buNone/>
            </a:pPr>
            <a:r>
              <a:rPr lang="en-GB" sz="1800" dirty="0">
                <a:solidFill>
                  <a:srgbClr val="00B050"/>
                </a:solidFill>
              </a:rPr>
              <a:t>- global economic landscape</a:t>
            </a:r>
          </a:p>
          <a:p>
            <a:pPr marL="0" indent="0">
              <a:buNone/>
            </a:pPr>
            <a:r>
              <a:rPr lang="en-GB" sz="1800" dirty="0">
                <a:solidFill>
                  <a:srgbClr val="00B050"/>
                </a:solidFill>
              </a:rPr>
              <a:t>- relationship with the developing world and environmental politics. (EU – India/Asia)</a:t>
            </a:r>
          </a:p>
          <a:p>
            <a:pPr marL="0" indent="0">
              <a:buNone/>
            </a:pPr>
            <a:r>
              <a:rPr lang="en-GB" sz="1800" dirty="0">
                <a:solidFill>
                  <a:srgbClr val="00B050"/>
                </a:solidFill>
              </a:rPr>
              <a:t>- building bridges between scholars, students and researchers in Europe in order to start, continue networking</a:t>
            </a:r>
          </a:p>
          <a:p>
            <a:pPr marL="0" indent="0">
              <a:buNone/>
            </a:pPr>
            <a:r>
              <a:rPr lang="en-GB" sz="1800" dirty="0">
                <a:solidFill>
                  <a:srgbClr val="00B050"/>
                </a:solidFill>
              </a:rPr>
              <a:t>- publication of articles in regional and international journals.</a:t>
            </a:r>
          </a:p>
          <a:p>
            <a:pPr marL="0" indent="0">
              <a:buNone/>
            </a:pPr>
            <a:r>
              <a:rPr lang="fr-BE" sz="1800" b="1" dirty="0">
                <a:solidFill>
                  <a:srgbClr val="00B050"/>
                </a:solidFill>
              </a:rPr>
              <a:t>Link: </a:t>
            </a:r>
            <a:r>
              <a:rPr lang="en-GB" sz="1800" dirty="0">
                <a:hlinkClick r:id="rId3"/>
              </a:rPr>
              <a:t>http://www.jnu.ac.in</a:t>
            </a:r>
            <a:endParaRPr lang="en-GB" sz="1800" dirty="0">
              <a:solidFill>
                <a:srgbClr val="00B050"/>
              </a:solidFill>
            </a:endParaRPr>
          </a:p>
          <a:p>
            <a:endParaRPr lang="en-GB" sz="1800" dirty="0">
              <a:solidFill>
                <a:srgbClr val="00B050"/>
              </a:solidFill>
            </a:endParaRPr>
          </a:p>
          <a:p>
            <a:pPr marL="0" indent="0">
              <a:buNone/>
            </a:pPr>
            <a:r>
              <a:rPr lang="en-GB" sz="1800" b="1" dirty="0">
                <a:solidFill>
                  <a:srgbClr val="00B050"/>
                </a:solidFill>
              </a:rPr>
              <a:t>Link</a:t>
            </a:r>
            <a:r>
              <a:rPr lang="en-GB" sz="1800" dirty="0">
                <a:solidFill>
                  <a:srgbClr val="00B050"/>
                </a:solidFill>
              </a:rPr>
              <a:t> – </a:t>
            </a:r>
            <a:r>
              <a:rPr lang="en-GB" sz="1800" b="1" dirty="0">
                <a:solidFill>
                  <a:srgbClr val="00B050"/>
                </a:solidFill>
              </a:rPr>
              <a:t>website:</a:t>
            </a:r>
            <a:endParaRPr lang="en-US" sz="1800" dirty="0"/>
          </a:p>
        </p:txBody>
      </p:sp>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2667" dirty="0">
                <a:solidFill>
                  <a:srgbClr val="FF6600"/>
                </a:solidFill>
                <a:ea typeface="ＭＳ Ｐゴシック" charset="0"/>
              </a:rPr>
            </a:br>
            <a:r>
              <a:rPr lang="en-US" sz="14400" b="1" dirty="0">
                <a:solidFill>
                  <a:srgbClr val="0070C0"/>
                </a:solidFill>
                <a:latin typeface="+mn-lt"/>
              </a:rPr>
              <a:t>Jean Monnet Action - Module</a:t>
            </a: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4" name="Rounded Rectangle 3"/>
          <p:cNvSpPr/>
          <p:nvPr/>
        </p:nvSpPr>
        <p:spPr>
          <a:xfrm>
            <a:off x="10983190" y="-4341"/>
            <a:ext cx="1208809" cy="1220077"/>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414EB89-A624-45C3-A6F8-0BF78098A22B}" type="slidenum">
              <a:rPr lang="en-GB" smtClean="0"/>
              <a:pPr>
                <a:defRPr/>
              </a:pPr>
              <a:t>10</a:t>
            </a:fld>
            <a:endParaRPr lang="en-GB"/>
          </a:p>
        </p:txBody>
      </p:sp>
    </p:spTree>
    <p:extLst>
      <p:ext uri="{BB962C8B-B14F-4D97-AF65-F5344CB8AC3E}">
        <p14:creationId xmlns:p14="http://schemas.microsoft.com/office/powerpoint/2010/main" val="30104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08166"/>
            <a:ext cx="11741727" cy="4678384"/>
          </a:xfrm>
        </p:spPr>
        <p:txBody>
          <a:bodyPr>
            <a:noAutofit/>
          </a:bodyPr>
          <a:lstStyle/>
          <a:p>
            <a:pPr marL="0" indent="0">
              <a:buNone/>
            </a:pPr>
            <a:r>
              <a:rPr lang="en-US" sz="2400" b="1" dirty="0">
                <a:solidFill>
                  <a:srgbClr val="00B050"/>
                </a:solidFill>
              </a:rPr>
              <a:t>Jean Monnet Module: </a:t>
            </a:r>
            <a:r>
              <a:rPr lang="en-GB" sz="2400" b="1" dirty="0">
                <a:solidFill>
                  <a:srgbClr val="00B050"/>
                </a:solidFill>
              </a:rPr>
              <a:t>587786-EPP-1-2017-1-NO-EPPJMO-MODULE</a:t>
            </a:r>
            <a:endParaRPr lang="en-US" sz="2400" dirty="0">
              <a:solidFill>
                <a:srgbClr val="00B050"/>
              </a:solidFill>
            </a:endParaRPr>
          </a:p>
          <a:p>
            <a:pPr marL="0" indent="0">
              <a:buNone/>
            </a:pPr>
            <a:r>
              <a:rPr lang="en-GB" sz="2000" b="1" dirty="0">
                <a:solidFill>
                  <a:srgbClr val="00B050"/>
                </a:solidFill>
              </a:rPr>
              <a:t>Project Title: </a:t>
            </a:r>
            <a:r>
              <a:rPr lang="en-US" sz="2000" dirty="0">
                <a:solidFill>
                  <a:srgbClr val="00B050"/>
                </a:solidFill>
              </a:rPr>
              <a:t>European Union Institutions, Politics, and Policies" (EUIPP)</a:t>
            </a:r>
            <a:r>
              <a:rPr lang="en-GB" sz="2000" b="1" dirty="0">
                <a:solidFill>
                  <a:srgbClr val="00B050"/>
                </a:solidFill>
              </a:rPr>
              <a:t>, </a:t>
            </a:r>
            <a:r>
              <a:rPr lang="en-GB" sz="2000" dirty="0">
                <a:solidFill>
                  <a:srgbClr val="00B050"/>
                </a:solidFill>
              </a:rPr>
              <a:t>University Bergen, NO</a:t>
            </a:r>
          </a:p>
          <a:p>
            <a:pPr marL="0" indent="0">
              <a:buNone/>
            </a:pPr>
            <a:r>
              <a:rPr lang="fr-BE" sz="2000" b="1" dirty="0">
                <a:solidFill>
                  <a:srgbClr val="00B050"/>
                </a:solidFill>
              </a:rPr>
              <a:t>Duration: </a:t>
            </a:r>
            <a:r>
              <a:rPr lang="fr-BE" sz="2000" dirty="0">
                <a:solidFill>
                  <a:srgbClr val="00B050"/>
                </a:solidFill>
              </a:rPr>
              <a:t>2017 – 2020</a:t>
            </a:r>
          </a:p>
          <a:p>
            <a:pPr marL="0" indent="0">
              <a:buNone/>
            </a:pPr>
            <a:r>
              <a:rPr lang="fr-BE" sz="2000" b="1" dirty="0">
                <a:solidFill>
                  <a:srgbClr val="00B050"/>
                </a:solidFill>
              </a:rPr>
              <a:t>Discipline:</a:t>
            </a:r>
            <a:r>
              <a:rPr lang="fr-BE" sz="2000" dirty="0">
                <a:solidFill>
                  <a:srgbClr val="00B050"/>
                </a:solidFill>
              </a:rPr>
              <a:t> </a:t>
            </a:r>
            <a:r>
              <a:rPr lang="en-US" sz="2000" dirty="0">
                <a:solidFill>
                  <a:srgbClr val="00B050"/>
                </a:solidFill>
              </a:rPr>
              <a:t>EU Citizenship, EU awareness and Democracy</a:t>
            </a:r>
            <a:endParaRPr lang="fr-BE" sz="2000" dirty="0">
              <a:solidFill>
                <a:srgbClr val="00B050"/>
              </a:solidFill>
            </a:endParaRPr>
          </a:p>
          <a:p>
            <a:pPr marL="0" indent="0">
              <a:buNone/>
            </a:pPr>
            <a:r>
              <a:rPr lang="fr-BE" sz="2000" b="1" dirty="0">
                <a:solidFill>
                  <a:srgbClr val="00B050"/>
                </a:solidFill>
              </a:rPr>
              <a:t> </a:t>
            </a:r>
            <a:r>
              <a:rPr lang="fr-BE" sz="2000" b="1" dirty="0" err="1">
                <a:solidFill>
                  <a:srgbClr val="00B050"/>
                </a:solidFill>
              </a:rPr>
              <a:t>Aim</a:t>
            </a:r>
            <a:r>
              <a:rPr lang="fr-BE" sz="2000" b="1" dirty="0">
                <a:solidFill>
                  <a:srgbClr val="00B050"/>
                </a:solidFill>
              </a:rPr>
              <a:t>: </a:t>
            </a:r>
          </a:p>
          <a:p>
            <a:pPr>
              <a:buFontTx/>
              <a:buChar char="-"/>
            </a:pPr>
            <a:r>
              <a:rPr lang="en-US" sz="2000" dirty="0">
                <a:solidFill>
                  <a:srgbClr val="00B050"/>
                </a:solidFill>
              </a:rPr>
              <a:t>New innovative curricula/educational methods/development of training courses</a:t>
            </a:r>
          </a:p>
          <a:p>
            <a:pPr>
              <a:buFontTx/>
              <a:buChar char="-"/>
            </a:pPr>
            <a:r>
              <a:rPr lang="en-US" sz="2000" dirty="0">
                <a:solidFill>
                  <a:srgbClr val="00B050"/>
                </a:solidFill>
              </a:rPr>
              <a:t>Reaching the policy level/dialogue with decision makers</a:t>
            </a:r>
            <a:endParaRPr lang="fr-BE" sz="2000" dirty="0">
              <a:solidFill>
                <a:srgbClr val="00B050"/>
              </a:solidFill>
            </a:endParaRPr>
          </a:p>
          <a:p>
            <a:pPr>
              <a:buFontTx/>
              <a:buChar char="-"/>
            </a:pPr>
            <a:r>
              <a:rPr lang="en-US" sz="2000" dirty="0">
                <a:solidFill>
                  <a:srgbClr val="00B050"/>
                </a:solidFill>
              </a:rPr>
              <a:t>Transfers of knowledge on the different EU institutions, politics, and different EU policies.. Seminar teaching – extended number of seminar sessions, giving opportunities to the young...</a:t>
            </a:r>
            <a:r>
              <a:rPr lang="fr-BE" sz="2000" dirty="0">
                <a:solidFill>
                  <a:srgbClr val="00B050"/>
                </a:solidFill>
              </a:rPr>
              <a:t> </a:t>
            </a:r>
          </a:p>
          <a:p>
            <a:pPr marL="0" indent="0">
              <a:buNone/>
            </a:pPr>
            <a:r>
              <a:rPr lang="en-IE" sz="2000" dirty="0">
                <a:solidFill>
                  <a:srgbClr val="00B050"/>
                </a:solidFill>
              </a:rPr>
              <a:t>The Jean Monnet Module won the Best Course Award at the Faculty of Social Sciences at the University of Bergen (</a:t>
            </a:r>
            <a:r>
              <a:rPr lang="en-IE" sz="2000" dirty="0" err="1">
                <a:solidFill>
                  <a:srgbClr val="00B050"/>
                </a:solidFill>
              </a:rPr>
              <a:t>UiB</a:t>
            </a:r>
            <a:r>
              <a:rPr lang="en-IE" sz="2000" dirty="0">
                <a:solidFill>
                  <a:srgbClr val="00B050"/>
                </a:solidFill>
              </a:rPr>
              <a:t>) in 2020</a:t>
            </a:r>
            <a:endParaRPr lang="fr-BE" sz="2000" dirty="0">
              <a:solidFill>
                <a:srgbClr val="00B050"/>
              </a:solidFill>
            </a:endParaRPr>
          </a:p>
          <a:p>
            <a:pPr marL="0" indent="0">
              <a:buNone/>
            </a:pPr>
            <a:r>
              <a:rPr lang="fr-BE" sz="2000" b="1" dirty="0">
                <a:solidFill>
                  <a:srgbClr val="00B050"/>
                </a:solidFill>
              </a:rPr>
              <a:t>Link: </a:t>
            </a:r>
            <a:r>
              <a:rPr lang="en-GB" sz="2000" b="1" dirty="0"/>
              <a:t> </a:t>
            </a:r>
            <a:r>
              <a:rPr lang="en-US" sz="2000" u="sng" dirty="0">
                <a:hlinkClick r:id="rId3"/>
              </a:rPr>
              <a:t>https://euipp.w.uib.no/</a:t>
            </a:r>
            <a:endParaRPr lang="en-GB" sz="2000" dirty="0">
              <a:solidFill>
                <a:srgbClr val="00B050"/>
              </a:solidFill>
            </a:endParaRPr>
          </a:p>
        </p:txBody>
      </p:sp>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14400" dirty="0">
                <a:solidFill>
                  <a:srgbClr val="FF6600"/>
                </a:solidFill>
                <a:latin typeface="+mn-lt"/>
                <a:ea typeface="ＭＳ Ｐゴシック" charset="0"/>
              </a:rPr>
            </a:br>
            <a:r>
              <a:rPr lang="en-US" sz="14400" b="1" dirty="0">
                <a:solidFill>
                  <a:srgbClr val="0070C0"/>
                </a:solidFill>
                <a:latin typeface="+mn-lt"/>
              </a:rPr>
              <a:t>Jean Monnet Action - Module</a:t>
            </a:r>
            <a:br>
              <a:rPr lang="en-US" sz="14400" b="1" dirty="0">
                <a:solidFill>
                  <a:srgbClr val="0070C0"/>
                </a:solidFill>
                <a:latin typeface="+mn-lt"/>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4" name="Rounded Rectangle 3"/>
          <p:cNvSpPr/>
          <p:nvPr/>
        </p:nvSpPr>
        <p:spPr>
          <a:xfrm>
            <a:off x="10983191" y="0"/>
            <a:ext cx="1208809" cy="1220077"/>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414EB89-A624-45C3-A6F8-0BF78098A22B}" type="slidenum">
              <a:rPr lang="en-GB" smtClean="0"/>
              <a:pPr>
                <a:defRPr/>
              </a:pPr>
              <a:t>11</a:t>
            </a:fld>
            <a:endParaRPr lang="en-GB"/>
          </a:p>
        </p:txBody>
      </p:sp>
    </p:spTree>
    <p:extLst>
      <p:ext uri="{BB962C8B-B14F-4D97-AF65-F5344CB8AC3E}">
        <p14:creationId xmlns:p14="http://schemas.microsoft.com/office/powerpoint/2010/main" val="172481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855" y="2008166"/>
            <a:ext cx="11187545" cy="4600452"/>
          </a:xfrm>
        </p:spPr>
        <p:txBody>
          <a:bodyPr>
            <a:normAutofit fontScale="85000" lnSpcReduction="20000"/>
          </a:bodyPr>
          <a:lstStyle/>
          <a:p>
            <a:pPr marL="0" indent="0">
              <a:buNone/>
            </a:pPr>
            <a:r>
              <a:rPr lang="en-US" sz="3400" b="1" dirty="0">
                <a:solidFill>
                  <a:srgbClr val="00B050"/>
                </a:solidFill>
              </a:rPr>
              <a:t>Jean Monnet Chair in Brazil:</a:t>
            </a:r>
            <a:r>
              <a:rPr lang="en-US" sz="3400" dirty="0">
                <a:solidFill>
                  <a:srgbClr val="00B050"/>
                </a:solidFill>
              </a:rPr>
              <a:t> </a:t>
            </a:r>
            <a:r>
              <a:rPr lang="en-GB" sz="3400" b="1" dirty="0">
                <a:solidFill>
                  <a:srgbClr val="00B050"/>
                </a:solidFill>
              </a:rPr>
              <a:t>587558-EPP-1-2017-1-BR-EPPJMO-CHAIR</a:t>
            </a:r>
            <a:endParaRPr lang="en-US" sz="3400" dirty="0">
              <a:solidFill>
                <a:srgbClr val="00B050"/>
              </a:solidFill>
            </a:endParaRPr>
          </a:p>
          <a:p>
            <a:pPr marL="0" indent="0">
              <a:buNone/>
            </a:pPr>
            <a:r>
              <a:rPr lang="en-GB" b="1" dirty="0">
                <a:solidFill>
                  <a:srgbClr val="00B050"/>
                </a:solidFill>
              </a:rPr>
              <a:t>Project title: </a:t>
            </a:r>
            <a:r>
              <a:rPr lang="en-US" b="1" dirty="0">
                <a:solidFill>
                  <a:srgbClr val="00B050"/>
                </a:solidFill>
              </a:rPr>
              <a:t>Economics, Political Economy and the building of the European Integration Project</a:t>
            </a:r>
            <a:endParaRPr lang="en-GB" b="1" dirty="0">
              <a:solidFill>
                <a:srgbClr val="00B050"/>
              </a:solidFill>
            </a:endParaRPr>
          </a:p>
          <a:p>
            <a:pPr marL="0" indent="0">
              <a:buNone/>
            </a:pPr>
            <a:r>
              <a:rPr lang="en-GB" dirty="0">
                <a:solidFill>
                  <a:srgbClr val="00B050"/>
                </a:solidFill>
              </a:rPr>
              <a:t>University: UNIVERSIDADE FEDERAL DE MINAS GERAIS </a:t>
            </a:r>
          </a:p>
          <a:p>
            <a:pPr marL="0" indent="0">
              <a:buNone/>
            </a:pPr>
            <a:r>
              <a:rPr lang="fr-BE" b="1" dirty="0">
                <a:solidFill>
                  <a:srgbClr val="00B050"/>
                </a:solidFill>
              </a:rPr>
              <a:t>Duration: </a:t>
            </a:r>
            <a:r>
              <a:rPr lang="fr-BE" dirty="0">
                <a:solidFill>
                  <a:srgbClr val="00B050"/>
                </a:solidFill>
              </a:rPr>
              <a:t>2017 – 2020</a:t>
            </a:r>
          </a:p>
          <a:p>
            <a:pPr marL="0" indent="0">
              <a:buNone/>
            </a:pPr>
            <a:r>
              <a:rPr lang="fr-BE" b="1" dirty="0">
                <a:solidFill>
                  <a:srgbClr val="00B050"/>
                </a:solidFill>
              </a:rPr>
              <a:t>Discipline: </a:t>
            </a:r>
            <a:r>
              <a:rPr lang="en-GB" b="1" dirty="0">
                <a:solidFill>
                  <a:srgbClr val="00B050"/>
                </a:solidFill>
              </a:rPr>
              <a:t>International cooperation, international relations, development cooperation, Economic and financial affairs </a:t>
            </a:r>
          </a:p>
          <a:p>
            <a:pPr marL="0" indent="0">
              <a:buNone/>
            </a:pPr>
            <a:r>
              <a:rPr lang="fr-BE" b="1" u="sng" dirty="0" err="1">
                <a:solidFill>
                  <a:srgbClr val="00B050"/>
                </a:solidFill>
              </a:rPr>
              <a:t>Aim</a:t>
            </a:r>
            <a:r>
              <a:rPr lang="fr-BE" b="1" u="sng" dirty="0">
                <a:solidFill>
                  <a:srgbClr val="00B050"/>
                </a:solidFill>
              </a:rPr>
              <a:t>: </a:t>
            </a:r>
            <a:endParaRPr lang="en-GB" b="1" u="sng" dirty="0">
              <a:solidFill>
                <a:srgbClr val="00B050"/>
              </a:solidFill>
            </a:endParaRPr>
          </a:p>
          <a:p>
            <a:r>
              <a:rPr lang="en-GB" dirty="0">
                <a:solidFill>
                  <a:srgbClr val="00B050"/>
                </a:solidFill>
              </a:rPr>
              <a:t>Transfers of knowledge </a:t>
            </a:r>
            <a:r>
              <a:rPr lang="en-US" dirty="0">
                <a:solidFill>
                  <a:srgbClr val="00B050"/>
                </a:solidFill>
              </a:rPr>
              <a:t>History and Politics of European Integration, </a:t>
            </a:r>
            <a:r>
              <a:rPr lang="en-GB" dirty="0">
                <a:solidFill>
                  <a:srgbClr val="00B050"/>
                </a:solidFill>
              </a:rPr>
              <a:t>European Union: Contemporary Topics, </a:t>
            </a:r>
            <a:r>
              <a:rPr lang="en-US" dirty="0">
                <a:solidFill>
                  <a:srgbClr val="00B050"/>
                </a:solidFill>
              </a:rPr>
              <a:t>Economics and Political Economy During the Interwar Era, Institutions and Development: Europe and Latin America </a:t>
            </a:r>
          </a:p>
          <a:p>
            <a:r>
              <a:rPr lang="fr-BE" dirty="0" err="1">
                <a:solidFill>
                  <a:srgbClr val="00B050"/>
                </a:solidFill>
              </a:rPr>
              <a:t>Teaching</a:t>
            </a:r>
            <a:r>
              <a:rPr lang="fr-BE" dirty="0">
                <a:solidFill>
                  <a:srgbClr val="00B050"/>
                </a:solidFill>
              </a:rPr>
              <a:t> </a:t>
            </a:r>
            <a:r>
              <a:rPr lang="fr-BE" dirty="0" err="1">
                <a:solidFill>
                  <a:srgbClr val="00B050"/>
                </a:solidFill>
              </a:rPr>
              <a:t>activities</a:t>
            </a:r>
            <a:r>
              <a:rPr lang="fr-BE" dirty="0">
                <a:solidFill>
                  <a:srgbClr val="00B050"/>
                </a:solidFill>
              </a:rPr>
              <a:t>, </a:t>
            </a:r>
            <a:r>
              <a:rPr lang="fr-BE" dirty="0" err="1">
                <a:solidFill>
                  <a:srgbClr val="00B050"/>
                </a:solidFill>
              </a:rPr>
              <a:t>scientific</a:t>
            </a:r>
            <a:r>
              <a:rPr lang="fr-BE" dirty="0">
                <a:solidFill>
                  <a:srgbClr val="00B050"/>
                </a:solidFill>
              </a:rPr>
              <a:t> </a:t>
            </a:r>
            <a:r>
              <a:rPr lang="fr-BE" dirty="0" err="1">
                <a:solidFill>
                  <a:srgbClr val="00B050"/>
                </a:solidFill>
              </a:rPr>
              <a:t>research</a:t>
            </a:r>
            <a:r>
              <a:rPr lang="fr-BE" dirty="0">
                <a:solidFill>
                  <a:srgbClr val="00B050"/>
                </a:solidFill>
              </a:rPr>
              <a:t> </a:t>
            </a:r>
            <a:r>
              <a:rPr lang="fr-BE" dirty="0" err="1">
                <a:solidFill>
                  <a:srgbClr val="00B050"/>
                </a:solidFill>
              </a:rPr>
              <a:t>seminars</a:t>
            </a:r>
            <a:r>
              <a:rPr lang="fr-BE" dirty="0">
                <a:solidFill>
                  <a:srgbClr val="00B050"/>
                </a:solidFill>
              </a:rPr>
              <a:t>, books, </a:t>
            </a:r>
            <a:r>
              <a:rPr lang="fr-BE" dirty="0" err="1">
                <a:solidFill>
                  <a:srgbClr val="00B050"/>
                </a:solidFill>
              </a:rPr>
              <a:t>reserach</a:t>
            </a:r>
            <a:r>
              <a:rPr lang="fr-BE" dirty="0">
                <a:solidFill>
                  <a:srgbClr val="00B050"/>
                </a:solidFill>
              </a:rPr>
              <a:t> articles</a:t>
            </a:r>
          </a:p>
          <a:p>
            <a:r>
              <a:rPr lang="fr-BE" dirty="0">
                <a:solidFill>
                  <a:srgbClr val="00B050"/>
                </a:solidFill>
              </a:rPr>
              <a:t>Link:  </a:t>
            </a:r>
            <a:r>
              <a:rPr lang="en-GB" b="1" dirty="0">
                <a:hlinkClick r:id="rId3"/>
              </a:rPr>
              <a:t>https://pesquisas.face.ufmg.br/jeanmonnet/en/</a:t>
            </a:r>
            <a:endParaRPr lang="en-GB" b="1" dirty="0"/>
          </a:p>
          <a:p>
            <a:endParaRPr lang="en-GB" dirty="0">
              <a:solidFill>
                <a:srgbClr val="00B050"/>
              </a:solidFill>
            </a:endParaRPr>
          </a:p>
        </p:txBody>
      </p:sp>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2667" dirty="0">
                <a:solidFill>
                  <a:srgbClr val="FF6600"/>
                </a:solidFill>
                <a:ea typeface="ＭＳ Ｐゴシック" charset="0"/>
              </a:rPr>
            </a:br>
            <a:r>
              <a:rPr lang="en-US" sz="14400" b="1" dirty="0">
                <a:solidFill>
                  <a:srgbClr val="0070C0"/>
                </a:solidFill>
                <a:latin typeface="+mn-lt"/>
              </a:rPr>
              <a:t>Jean Monnet Action - Chair</a:t>
            </a: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4" name="Rounded Rectangle 3"/>
          <p:cNvSpPr/>
          <p:nvPr/>
        </p:nvSpPr>
        <p:spPr>
          <a:xfrm>
            <a:off x="10920845" y="1"/>
            <a:ext cx="1271155" cy="1304914"/>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414EB89-A624-45C3-A6F8-0BF78098A22B}" type="slidenum">
              <a:rPr lang="en-GB" smtClean="0"/>
              <a:pPr>
                <a:defRPr/>
              </a:pPr>
              <a:t>12</a:t>
            </a:fld>
            <a:endParaRPr lang="en-GB"/>
          </a:p>
        </p:txBody>
      </p:sp>
    </p:spTree>
    <p:extLst>
      <p:ext uri="{BB962C8B-B14F-4D97-AF65-F5344CB8AC3E}">
        <p14:creationId xmlns:p14="http://schemas.microsoft.com/office/powerpoint/2010/main" val="103431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08166"/>
            <a:ext cx="10972800" cy="4569279"/>
          </a:xfrm>
        </p:spPr>
        <p:txBody>
          <a:bodyPr>
            <a:normAutofit fontScale="85000" lnSpcReduction="20000"/>
          </a:bodyPr>
          <a:lstStyle/>
          <a:p>
            <a:pPr marL="0" indent="0">
              <a:buNone/>
            </a:pPr>
            <a:r>
              <a:rPr lang="en-US" b="1" dirty="0">
                <a:solidFill>
                  <a:srgbClr val="00B050"/>
                </a:solidFill>
              </a:rPr>
              <a:t>Jean Monnet Chair:</a:t>
            </a:r>
            <a:r>
              <a:rPr lang="en-US" dirty="0">
                <a:solidFill>
                  <a:srgbClr val="00B050"/>
                </a:solidFill>
              </a:rPr>
              <a:t> 587300-EPP-1-2017-1-DE-EPPJMO-CHAIR</a:t>
            </a:r>
          </a:p>
          <a:p>
            <a:pPr marL="0" indent="0">
              <a:buNone/>
            </a:pPr>
            <a:r>
              <a:rPr lang="en-GB" b="1" dirty="0">
                <a:solidFill>
                  <a:srgbClr val="00B050"/>
                </a:solidFill>
              </a:rPr>
              <a:t>Project Title: </a:t>
            </a:r>
            <a:r>
              <a:rPr lang="de-DE" b="1" dirty="0">
                <a:solidFill>
                  <a:srgbClr val="00B050"/>
                </a:solidFill>
              </a:rPr>
              <a:t>Jean Monnet </a:t>
            </a:r>
            <a:r>
              <a:rPr lang="de-DE" b="1" dirty="0" err="1">
                <a:solidFill>
                  <a:srgbClr val="00B050"/>
                </a:solidFill>
              </a:rPr>
              <a:t>Chair</a:t>
            </a:r>
            <a:r>
              <a:rPr lang="de-DE" b="1" dirty="0">
                <a:solidFill>
                  <a:srgbClr val="00B050"/>
                </a:solidFill>
              </a:rPr>
              <a:t> on European </a:t>
            </a:r>
            <a:r>
              <a:rPr lang="de-DE" b="1" dirty="0" err="1">
                <a:solidFill>
                  <a:srgbClr val="00B050"/>
                </a:solidFill>
              </a:rPr>
              <a:t>and</a:t>
            </a:r>
            <a:r>
              <a:rPr lang="de-DE" b="1" dirty="0">
                <a:solidFill>
                  <a:srgbClr val="00B050"/>
                </a:solidFill>
              </a:rPr>
              <a:t> Germain anti-</a:t>
            </a:r>
            <a:r>
              <a:rPr lang="de-DE" b="1" dirty="0" err="1">
                <a:solidFill>
                  <a:srgbClr val="00B050"/>
                </a:solidFill>
              </a:rPr>
              <a:t>discrimination</a:t>
            </a:r>
            <a:r>
              <a:rPr lang="de-DE" b="1" dirty="0">
                <a:solidFill>
                  <a:srgbClr val="00B050"/>
                </a:solidFill>
              </a:rPr>
              <a:t> </a:t>
            </a:r>
            <a:r>
              <a:rPr lang="de-DE" b="1" dirty="0" err="1">
                <a:solidFill>
                  <a:srgbClr val="00B050"/>
                </a:solidFill>
              </a:rPr>
              <a:t>loaw</a:t>
            </a:r>
            <a:r>
              <a:rPr lang="de-DE" b="1" dirty="0">
                <a:solidFill>
                  <a:srgbClr val="00B050"/>
                </a:solidFill>
              </a:rPr>
              <a:t> </a:t>
            </a:r>
            <a:r>
              <a:rPr lang="de-DE" b="1" dirty="0" err="1">
                <a:solidFill>
                  <a:srgbClr val="00B050"/>
                </a:solidFill>
              </a:rPr>
              <a:t>and</a:t>
            </a:r>
            <a:r>
              <a:rPr lang="de-DE" b="1" dirty="0">
                <a:solidFill>
                  <a:srgbClr val="00B050"/>
                </a:solidFill>
              </a:rPr>
              <a:t> on </a:t>
            </a:r>
            <a:r>
              <a:rPr lang="de-DE" b="1" dirty="0" err="1">
                <a:solidFill>
                  <a:srgbClr val="00B050"/>
                </a:solidFill>
              </a:rPr>
              <a:t>promoting</a:t>
            </a:r>
            <a:r>
              <a:rPr lang="de-DE" b="1" dirty="0">
                <a:solidFill>
                  <a:srgbClr val="00B050"/>
                </a:solidFill>
              </a:rPr>
              <a:t> </a:t>
            </a:r>
            <a:r>
              <a:rPr lang="de-DE" b="1" dirty="0" err="1">
                <a:solidFill>
                  <a:srgbClr val="00B050"/>
                </a:solidFill>
              </a:rPr>
              <a:t>societal</a:t>
            </a:r>
            <a:r>
              <a:rPr lang="de-DE" b="1" dirty="0">
                <a:solidFill>
                  <a:srgbClr val="00B050"/>
                </a:solidFill>
              </a:rPr>
              <a:t> </a:t>
            </a:r>
            <a:r>
              <a:rPr lang="de-DE" b="1" dirty="0" err="1">
                <a:solidFill>
                  <a:srgbClr val="00B050"/>
                </a:solidFill>
              </a:rPr>
              <a:t>discourse</a:t>
            </a:r>
            <a:r>
              <a:rPr lang="de-DE" b="1" dirty="0">
                <a:solidFill>
                  <a:srgbClr val="00B050"/>
                </a:solidFill>
              </a:rPr>
              <a:t> </a:t>
            </a:r>
          </a:p>
          <a:p>
            <a:pPr marL="0" indent="0">
              <a:buNone/>
            </a:pPr>
            <a:r>
              <a:rPr lang="en-GB" dirty="0">
                <a:solidFill>
                  <a:srgbClr val="00B050"/>
                </a:solidFill>
              </a:rPr>
              <a:t>University Saarland, DE, </a:t>
            </a:r>
            <a:r>
              <a:rPr lang="en-GB" dirty="0" err="1">
                <a:solidFill>
                  <a:srgbClr val="00B050"/>
                </a:solidFill>
              </a:rPr>
              <a:t>Europainstitut</a:t>
            </a:r>
            <a:endParaRPr lang="en-GB" dirty="0">
              <a:solidFill>
                <a:srgbClr val="00B050"/>
              </a:solidFill>
            </a:endParaRPr>
          </a:p>
          <a:p>
            <a:pPr marL="0" indent="0">
              <a:buNone/>
            </a:pPr>
            <a:r>
              <a:rPr lang="fr-BE" b="1" dirty="0">
                <a:solidFill>
                  <a:srgbClr val="00B050"/>
                </a:solidFill>
              </a:rPr>
              <a:t>Duration: </a:t>
            </a:r>
            <a:r>
              <a:rPr lang="fr-BE" dirty="0">
                <a:solidFill>
                  <a:srgbClr val="00B050"/>
                </a:solidFill>
              </a:rPr>
              <a:t>2017 – 2020</a:t>
            </a:r>
          </a:p>
          <a:p>
            <a:pPr marL="0" indent="0">
              <a:buNone/>
            </a:pPr>
            <a:r>
              <a:rPr lang="fr-BE" b="1" dirty="0">
                <a:solidFill>
                  <a:srgbClr val="00B050"/>
                </a:solidFill>
              </a:rPr>
              <a:t>Discipline: </a:t>
            </a:r>
            <a:r>
              <a:rPr lang="fr-BE" dirty="0">
                <a:solidFill>
                  <a:srgbClr val="00B050"/>
                </a:solidFill>
              </a:rPr>
              <a:t>EU </a:t>
            </a:r>
            <a:r>
              <a:rPr lang="fr-BE" dirty="0" err="1">
                <a:solidFill>
                  <a:srgbClr val="00B050"/>
                </a:solidFill>
              </a:rPr>
              <a:t>legal</a:t>
            </a:r>
            <a:r>
              <a:rPr lang="fr-BE" dirty="0">
                <a:solidFill>
                  <a:srgbClr val="00B050"/>
                </a:solidFill>
              </a:rPr>
              <a:t> </a:t>
            </a:r>
            <a:r>
              <a:rPr lang="fr-BE" dirty="0" err="1">
                <a:solidFill>
                  <a:srgbClr val="00B050"/>
                </a:solidFill>
              </a:rPr>
              <a:t>studies</a:t>
            </a:r>
            <a:r>
              <a:rPr lang="fr-BE" dirty="0">
                <a:solidFill>
                  <a:srgbClr val="00B050"/>
                </a:solidFill>
              </a:rPr>
              <a:t>, </a:t>
            </a:r>
            <a:r>
              <a:rPr lang="fr-BE" dirty="0" err="1">
                <a:solidFill>
                  <a:srgbClr val="00B050"/>
                </a:solidFill>
              </a:rPr>
              <a:t>antidiscrimination</a:t>
            </a:r>
            <a:r>
              <a:rPr lang="fr-BE" dirty="0">
                <a:solidFill>
                  <a:srgbClr val="00B050"/>
                </a:solidFill>
              </a:rPr>
              <a:t>, </a:t>
            </a:r>
            <a:r>
              <a:rPr lang="fr-BE" dirty="0" err="1">
                <a:solidFill>
                  <a:srgbClr val="00B050"/>
                </a:solidFill>
              </a:rPr>
              <a:t>minorities</a:t>
            </a:r>
            <a:endParaRPr lang="fr-BE" dirty="0">
              <a:solidFill>
                <a:srgbClr val="00B050"/>
              </a:solidFill>
            </a:endParaRPr>
          </a:p>
          <a:p>
            <a:pPr marL="0" indent="0">
              <a:buNone/>
            </a:pPr>
            <a:r>
              <a:rPr lang="fr-BE" b="1" dirty="0" err="1">
                <a:solidFill>
                  <a:srgbClr val="00B050"/>
                </a:solidFill>
              </a:rPr>
              <a:t>Aim</a:t>
            </a:r>
            <a:r>
              <a:rPr lang="fr-BE" b="1" dirty="0">
                <a:solidFill>
                  <a:srgbClr val="00B050"/>
                </a:solidFill>
              </a:rPr>
              <a:t>:</a:t>
            </a:r>
            <a:endParaRPr lang="en-GB" b="1" dirty="0">
              <a:solidFill>
                <a:srgbClr val="00B050"/>
              </a:solidFill>
            </a:endParaRPr>
          </a:p>
          <a:p>
            <a:r>
              <a:rPr lang="en-GB" dirty="0">
                <a:solidFill>
                  <a:srgbClr val="00B050"/>
                </a:solidFill>
              </a:rPr>
              <a:t>Transfers of knowledge on EU-Integration, human rights, stimulation of discussion within society on antidiscrimination law</a:t>
            </a:r>
          </a:p>
          <a:p>
            <a:r>
              <a:rPr lang="fr-BE" dirty="0" err="1">
                <a:solidFill>
                  <a:srgbClr val="00B050"/>
                </a:solidFill>
              </a:rPr>
              <a:t>Teaching</a:t>
            </a:r>
            <a:r>
              <a:rPr lang="fr-BE" dirty="0">
                <a:solidFill>
                  <a:srgbClr val="00B050"/>
                </a:solidFill>
              </a:rPr>
              <a:t> </a:t>
            </a:r>
            <a:r>
              <a:rPr lang="fr-BE" dirty="0" err="1">
                <a:solidFill>
                  <a:srgbClr val="00B050"/>
                </a:solidFill>
              </a:rPr>
              <a:t>activities</a:t>
            </a:r>
            <a:r>
              <a:rPr lang="fr-BE" dirty="0">
                <a:solidFill>
                  <a:srgbClr val="00B050"/>
                </a:solidFill>
              </a:rPr>
              <a:t>, </a:t>
            </a:r>
            <a:r>
              <a:rPr lang="fr-BE" dirty="0" err="1">
                <a:solidFill>
                  <a:srgbClr val="00B050"/>
                </a:solidFill>
              </a:rPr>
              <a:t>scientific</a:t>
            </a:r>
            <a:r>
              <a:rPr lang="fr-BE" dirty="0">
                <a:solidFill>
                  <a:srgbClr val="00B050"/>
                </a:solidFill>
              </a:rPr>
              <a:t> </a:t>
            </a:r>
            <a:r>
              <a:rPr lang="fr-BE" dirty="0" err="1">
                <a:solidFill>
                  <a:srgbClr val="00B050"/>
                </a:solidFill>
              </a:rPr>
              <a:t>research</a:t>
            </a:r>
            <a:r>
              <a:rPr lang="fr-BE" dirty="0">
                <a:solidFill>
                  <a:srgbClr val="00B050"/>
                </a:solidFill>
              </a:rPr>
              <a:t> </a:t>
            </a:r>
            <a:r>
              <a:rPr lang="fr-BE" dirty="0" err="1">
                <a:solidFill>
                  <a:srgbClr val="00B050"/>
                </a:solidFill>
              </a:rPr>
              <a:t>seminars</a:t>
            </a:r>
            <a:r>
              <a:rPr lang="fr-BE" dirty="0">
                <a:solidFill>
                  <a:srgbClr val="00B050"/>
                </a:solidFill>
              </a:rPr>
              <a:t>, workshops, </a:t>
            </a:r>
            <a:r>
              <a:rPr lang="fr-BE" dirty="0" err="1">
                <a:solidFill>
                  <a:srgbClr val="00B050"/>
                </a:solidFill>
              </a:rPr>
              <a:t>cooperation</a:t>
            </a:r>
            <a:r>
              <a:rPr lang="fr-BE" dirty="0">
                <a:solidFill>
                  <a:srgbClr val="00B050"/>
                </a:solidFill>
              </a:rPr>
              <a:t> </a:t>
            </a:r>
            <a:r>
              <a:rPr lang="fr-BE" dirty="0" err="1">
                <a:solidFill>
                  <a:srgbClr val="00B050"/>
                </a:solidFill>
              </a:rPr>
              <a:t>with</a:t>
            </a:r>
            <a:r>
              <a:rPr lang="fr-BE" dirty="0">
                <a:solidFill>
                  <a:srgbClr val="00B050"/>
                </a:solidFill>
              </a:rPr>
              <a:t> </a:t>
            </a:r>
            <a:r>
              <a:rPr lang="fr-BE" dirty="0" err="1">
                <a:solidFill>
                  <a:srgbClr val="00B050"/>
                </a:solidFill>
              </a:rPr>
              <a:t>RefugeeLaw</a:t>
            </a:r>
            <a:r>
              <a:rPr lang="fr-BE" dirty="0">
                <a:solidFill>
                  <a:srgbClr val="00B050"/>
                </a:solidFill>
              </a:rPr>
              <a:t> </a:t>
            </a:r>
            <a:r>
              <a:rPr lang="fr-BE" dirty="0" err="1">
                <a:solidFill>
                  <a:srgbClr val="00B050"/>
                </a:solidFill>
              </a:rPr>
              <a:t>Clinic</a:t>
            </a:r>
            <a:r>
              <a:rPr lang="fr-BE" dirty="0">
                <a:solidFill>
                  <a:srgbClr val="00B050"/>
                </a:solidFill>
              </a:rPr>
              <a:t> Saarbrücken, </a:t>
            </a:r>
            <a:r>
              <a:rPr lang="fr-BE" dirty="0" err="1">
                <a:solidFill>
                  <a:srgbClr val="00B050"/>
                </a:solidFill>
              </a:rPr>
              <a:t>sensibilsation</a:t>
            </a:r>
            <a:r>
              <a:rPr lang="fr-BE" dirty="0">
                <a:solidFill>
                  <a:srgbClr val="00B050"/>
                </a:solidFill>
              </a:rPr>
              <a:t> of civil society (</a:t>
            </a:r>
            <a:r>
              <a:rPr lang="fr-BE" dirty="0" err="1">
                <a:solidFill>
                  <a:srgbClr val="00B050"/>
                </a:solidFill>
              </a:rPr>
              <a:t>schooldays</a:t>
            </a:r>
            <a:r>
              <a:rPr lang="fr-BE" dirty="0">
                <a:solidFill>
                  <a:srgbClr val="00B050"/>
                </a:solidFill>
              </a:rPr>
              <a:t>, </a:t>
            </a:r>
            <a:r>
              <a:rPr lang="fr-BE" dirty="0" err="1">
                <a:solidFill>
                  <a:srgbClr val="00B050"/>
                </a:solidFill>
              </a:rPr>
              <a:t>child-university</a:t>
            </a:r>
            <a:r>
              <a:rPr lang="fr-BE" dirty="0">
                <a:solidFill>
                  <a:srgbClr val="00B050"/>
                </a:solidFill>
              </a:rPr>
              <a:t>, public discussion), blog;</a:t>
            </a:r>
          </a:p>
          <a:p>
            <a:pPr marL="0" indent="0">
              <a:buNone/>
            </a:pPr>
            <a:r>
              <a:rPr lang="fr-BE" b="1" dirty="0">
                <a:solidFill>
                  <a:srgbClr val="00B050"/>
                </a:solidFill>
              </a:rPr>
              <a:t>Link: </a:t>
            </a:r>
            <a:r>
              <a:rPr lang="en-GB" dirty="0">
                <a:hlinkClick r:id="rId3"/>
              </a:rPr>
              <a:t>http://jean-monnetsaar.eu/</a:t>
            </a:r>
            <a:endParaRPr lang="fr-BE" dirty="0">
              <a:solidFill>
                <a:srgbClr val="00B050"/>
              </a:solidFill>
            </a:endParaRPr>
          </a:p>
          <a:p>
            <a:endParaRPr lang="en-GB" dirty="0">
              <a:solidFill>
                <a:srgbClr val="00B050"/>
              </a:solidFill>
            </a:endParaRPr>
          </a:p>
        </p:txBody>
      </p:sp>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BE" sz="14400" b="1" dirty="0">
              <a:solidFill>
                <a:srgbClr val="FF6600"/>
              </a:solidFill>
              <a:latin typeface="+mn-lt"/>
              <a:ea typeface="ＭＳ Ｐゴシック" charset="0"/>
            </a:endParaRPr>
          </a:p>
          <a:p>
            <a:pPr algn="ctr"/>
            <a:r>
              <a:rPr lang="en-US" sz="14400" b="1" dirty="0">
                <a:solidFill>
                  <a:srgbClr val="0070C0"/>
                </a:solidFill>
                <a:latin typeface="+mn-lt"/>
              </a:rPr>
              <a:t>Jean Monnet Action - Chair</a:t>
            </a: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4" name="Rounded Rectangle 3"/>
          <p:cNvSpPr/>
          <p:nvPr/>
        </p:nvSpPr>
        <p:spPr>
          <a:xfrm>
            <a:off x="10744200" y="1"/>
            <a:ext cx="1447800" cy="1304914"/>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414EB89-A624-45C3-A6F8-0BF78098A22B}" type="slidenum">
              <a:rPr lang="en-GB" smtClean="0"/>
              <a:pPr>
                <a:defRPr/>
              </a:pPr>
              <a:t>13</a:t>
            </a:fld>
            <a:endParaRPr lang="en-GB"/>
          </a:p>
        </p:txBody>
      </p:sp>
    </p:spTree>
    <p:extLst>
      <p:ext uri="{BB962C8B-B14F-4D97-AF65-F5344CB8AC3E}">
        <p14:creationId xmlns:p14="http://schemas.microsoft.com/office/powerpoint/2010/main" val="155208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2008166"/>
            <a:ext cx="11533909" cy="4444589"/>
          </a:xfrm>
        </p:spPr>
        <p:txBody>
          <a:bodyPr>
            <a:normAutofit fontScale="85000" lnSpcReduction="20000"/>
          </a:bodyPr>
          <a:lstStyle/>
          <a:p>
            <a:pPr marL="0" indent="0">
              <a:buNone/>
            </a:pPr>
            <a:r>
              <a:rPr lang="en-US" b="1" dirty="0">
                <a:solidFill>
                  <a:srgbClr val="00B050"/>
                </a:solidFill>
              </a:rPr>
              <a:t>Jean Monnet Centre of Excellence in Canada :</a:t>
            </a:r>
            <a:r>
              <a:rPr lang="en-US" dirty="0">
                <a:solidFill>
                  <a:srgbClr val="00B050"/>
                </a:solidFill>
              </a:rPr>
              <a:t> </a:t>
            </a:r>
            <a:r>
              <a:rPr lang="en-GB" b="1" dirty="0">
                <a:solidFill>
                  <a:srgbClr val="00B050"/>
                </a:solidFill>
              </a:rPr>
              <a:t>575029-EPP-1-2016-1-CA-EPPJMO-CoE</a:t>
            </a:r>
            <a:endParaRPr lang="en-US" dirty="0">
              <a:solidFill>
                <a:srgbClr val="00B050"/>
              </a:solidFill>
            </a:endParaRPr>
          </a:p>
          <a:p>
            <a:pPr marL="0" indent="0">
              <a:buNone/>
            </a:pPr>
            <a:r>
              <a:rPr lang="en-GB" dirty="0">
                <a:solidFill>
                  <a:srgbClr val="00B050"/>
                </a:solidFill>
              </a:rPr>
              <a:t>Joint initiative between </a:t>
            </a:r>
            <a:r>
              <a:rPr lang="en-GB" dirty="0" err="1">
                <a:solidFill>
                  <a:srgbClr val="00B050"/>
                </a:solidFill>
              </a:rPr>
              <a:t>Université</a:t>
            </a:r>
            <a:r>
              <a:rPr lang="en-GB" dirty="0">
                <a:solidFill>
                  <a:srgbClr val="00B050"/>
                </a:solidFill>
              </a:rPr>
              <a:t> de Montréal (leading) and McGill University, bilingual;</a:t>
            </a:r>
          </a:p>
          <a:p>
            <a:pPr marL="0" indent="0">
              <a:buNone/>
            </a:pPr>
            <a:r>
              <a:rPr lang="fr-BE" b="1" dirty="0">
                <a:solidFill>
                  <a:srgbClr val="00B050"/>
                </a:solidFill>
              </a:rPr>
              <a:t>Duration: </a:t>
            </a:r>
            <a:r>
              <a:rPr lang="fr-BE" dirty="0">
                <a:solidFill>
                  <a:srgbClr val="00B050"/>
                </a:solidFill>
              </a:rPr>
              <a:t>2016 – 2019</a:t>
            </a:r>
          </a:p>
          <a:p>
            <a:pPr marL="0" indent="0">
              <a:buNone/>
            </a:pPr>
            <a:r>
              <a:rPr lang="fr-BE" b="1" dirty="0">
                <a:solidFill>
                  <a:srgbClr val="00B050"/>
                </a:solidFill>
              </a:rPr>
              <a:t>Discipline: </a:t>
            </a:r>
            <a:r>
              <a:rPr lang="en-US" b="1" dirty="0">
                <a:solidFill>
                  <a:srgbClr val="00B050"/>
                </a:solidFill>
              </a:rPr>
              <a:t>EU Citizenship, EU awareness and Democracy, </a:t>
            </a:r>
            <a:r>
              <a:rPr lang="en-GB" b="1" dirty="0">
                <a:solidFill>
                  <a:srgbClr val="00B050"/>
                </a:solidFill>
              </a:rPr>
              <a:t>International cooperation, international relations, development cooperation, Economic and financial affairs </a:t>
            </a:r>
          </a:p>
          <a:p>
            <a:pPr marL="0" indent="0">
              <a:buNone/>
            </a:pPr>
            <a:r>
              <a:rPr lang="en-IE" b="1" dirty="0">
                <a:solidFill>
                  <a:srgbClr val="00B050"/>
                </a:solidFill>
              </a:rPr>
              <a:t>Aim:</a:t>
            </a:r>
          </a:p>
          <a:p>
            <a:pPr marL="0" indent="0">
              <a:buNone/>
            </a:pPr>
            <a:r>
              <a:rPr lang="en-IE" dirty="0">
                <a:solidFill>
                  <a:srgbClr val="00B050"/>
                </a:solidFill>
              </a:rPr>
              <a:t>- Promotion of EU studies both nationally and internationally: EU Policies, Institutions and Citizens;</a:t>
            </a:r>
          </a:p>
          <a:p>
            <a:pPr marL="0" indent="0">
              <a:buNone/>
            </a:pPr>
            <a:r>
              <a:rPr lang="en-IE" dirty="0">
                <a:solidFill>
                  <a:srgbClr val="00B050"/>
                </a:solidFill>
              </a:rPr>
              <a:t>- Academic workshops for scholars from North America and Europe, Transfers of knowledge on EU Policies, Democracy and international cooperation, </a:t>
            </a:r>
          </a:p>
          <a:p>
            <a:pPr marL="0" indent="0">
              <a:buNone/>
            </a:pPr>
            <a:r>
              <a:rPr lang="en-IE" dirty="0">
                <a:solidFill>
                  <a:srgbClr val="00B050"/>
                </a:solidFill>
              </a:rPr>
              <a:t>- Teaching activities, scientific research seminars, workshops, variety of outcomes from peer-reviewed journals, university press, working papers, articles of general interests</a:t>
            </a:r>
          </a:p>
          <a:p>
            <a:pPr marL="0" indent="0">
              <a:buNone/>
            </a:pPr>
            <a:r>
              <a:rPr lang="en-IE" dirty="0">
                <a:solidFill>
                  <a:srgbClr val="00B050"/>
                </a:solidFill>
              </a:rPr>
              <a:t>- </a:t>
            </a:r>
            <a:r>
              <a:rPr lang="en-IE" b="1" dirty="0">
                <a:solidFill>
                  <a:srgbClr val="00B050"/>
                </a:solidFill>
              </a:rPr>
              <a:t>Target groups: </a:t>
            </a:r>
            <a:r>
              <a:rPr lang="en-IE" dirty="0">
                <a:solidFill>
                  <a:srgbClr val="00B050"/>
                </a:solidFill>
              </a:rPr>
              <a:t>students, </a:t>
            </a:r>
            <a:r>
              <a:rPr lang="en-IE" dirty="0" err="1">
                <a:solidFill>
                  <a:srgbClr val="00B050"/>
                </a:solidFill>
              </a:rPr>
              <a:t>reserachers</a:t>
            </a:r>
            <a:r>
              <a:rPr lang="en-IE" dirty="0">
                <a:solidFill>
                  <a:srgbClr val="00B050"/>
                </a:solidFill>
              </a:rPr>
              <a:t>, civil society and wider public</a:t>
            </a:r>
          </a:p>
        </p:txBody>
      </p:sp>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400" b="1" dirty="0">
                <a:solidFill>
                  <a:srgbClr val="0070C0"/>
                </a:solidFill>
                <a:latin typeface="+mn-lt"/>
              </a:rPr>
              <a:t>Jean Monnet Action – Centre of Excellence</a:t>
            </a:r>
            <a:br>
              <a:rPr lang="en-US" sz="14400" b="1" dirty="0">
                <a:solidFill>
                  <a:srgbClr val="0070C0"/>
                </a:solidFill>
                <a:latin typeface="+mn-lt"/>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4" name="Rounded Rectangle 3"/>
          <p:cNvSpPr/>
          <p:nvPr/>
        </p:nvSpPr>
        <p:spPr>
          <a:xfrm>
            <a:off x="10744200" y="1"/>
            <a:ext cx="1447800" cy="1304914"/>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414EB89-A624-45C3-A6F8-0BF78098A22B}" type="slidenum">
              <a:rPr lang="en-GB" smtClean="0"/>
              <a:pPr>
                <a:defRPr/>
              </a:pPr>
              <a:t>14</a:t>
            </a:fld>
            <a:endParaRPr lang="en-GB"/>
          </a:p>
        </p:txBody>
      </p:sp>
    </p:spTree>
    <p:extLst>
      <p:ext uri="{BB962C8B-B14F-4D97-AF65-F5344CB8AC3E}">
        <p14:creationId xmlns:p14="http://schemas.microsoft.com/office/powerpoint/2010/main" val="76062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418" y="1465117"/>
            <a:ext cx="11523518" cy="5039592"/>
          </a:xfrm>
        </p:spPr>
        <p:txBody>
          <a:bodyPr>
            <a:normAutofit fontScale="25000" lnSpcReduction="20000"/>
          </a:bodyPr>
          <a:lstStyle/>
          <a:p>
            <a:pPr marL="0" indent="0">
              <a:buNone/>
            </a:pPr>
            <a:r>
              <a:rPr lang="en-GB" sz="11200" b="1" dirty="0">
                <a:solidFill>
                  <a:schemeClr val="accent2"/>
                </a:solidFill>
              </a:rPr>
              <a:t>JEAN MONNET ACTIONS IN OTHER FIELDS OF EDUCATION AND TRAINING</a:t>
            </a:r>
            <a:endParaRPr lang="en-GB" sz="11200" b="1" dirty="0">
              <a:solidFill>
                <a:srgbClr val="FF0000"/>
              </a:solidFill>
            </a:endParaRPr>
          </a:p>
          <a:p>
            <a:pPr marL="0" indent="0">
              <a:buNone/>
            </a:pPr>
            <a:endParaRPr lang="en-GB" sz="9600" b="1" dirty="0">
              <a:solidFill>
                <a:schemeClr val="accent2"/>
              </a:solidFill>
            </a:endParaRPr>
          </a:p>
          <a:p>
            <a:pPr>
              <a:buFont typeface="Wingdings" panose="05000000000000000000" pitchFamily="2" charset="2"/>
              <a:buChar char="q"/>
            </a:pPr>
            <a:r>
              <a:rPr lang="fr-BE" sz="9600" b="1" dirty="0">
                <a:solidFill>
                  <a:schemeClr val="accent2"/>
                </a:solidFill>
              </a:rPr>
              <a:t>TEACHER TRAINING: 		 € 300.000 max </a:t>
            </a:r>
          </a:p>
          <a:p>
            <a:pPr>
              <a:buFont typeface="Wingdings" panose="05000000000000000000" pitchFamily="2" charset="2"/>
              <a:buChar char="q"/>
            </a:pPr>
            <a:r>
              <a:rPr lang="en-GB" sz="9600" b="1" dirty="0">
                <a:solidFill>
                  <a:schemeClr val="accent2"/>
                </a:solidFill>
              </a:rPr>
              <a:t>LEARNING EU INITIATIVES:	  €  30.000 max</a:t>
            </a:r>
          </a:p>
          <a:p>
            <a:pPr marL="0" indent="0">
              <a:buNone/>
            </a:pPr>
            <a:endParaRPr lang="en-GB" sz="3800" b="1" dirty="0">
              <a:solidFill>
                <a:schemeClr val="accent2"/>
              </a:solidFill>
            </a:endParaRPr>
          </a:p>
          <a:p>
            <a:pPr marL="0" indent="0">
              <a:buNone/>
            </a:pPr>
            <a:r>
              <a:rPr lang="en-US" sz="9600" dirty="0">
                <a:solidFill>
                  <a:schemeClr val="accent2"/>
                </a:solidFill>
              </a:rPr>
              <a:t>- Learning about the </a:t>
            </a:r>
            <a:r>
              <a:rPr lang="en-US" sz="9600" b="1" dirty="0">
                <a:solidFill>
                  <a:schemeClr val="accent2"/>
                </a:solidFill>
              </a:rPr>
              <a:t>objectives and the functioning of the European Union</a:t>
            </a:r>
            <a:r>
              <a:rPr lang="en-US" sz="9600" dirty="0">
                <a:solidFill>
                  <a:schemeClr val="accent2"/>
                </a:solidFill>
              </a:rPr>
              <a:t>, </a:t>
            </a:r>
            <a:r>
              <a:rPr lang="en-US" sz="9600" b="1" dirty="0">
                <a:solidFill>
                  <a:schemeClr val="accent2"/>
                </a:solidFill>
              </a:rPr>
              <a:t>promoting active citizenship</a:t>
            </a:r>
            <a:r>
              <a:rPr lang="en-US" sz="9600" dirty="0">
                <a:solidFill>
                  <a:schemeClr val="accent2"/>
                </a:solidFill>
              </a:rPr>
              <a:t> and the </a:t>
            </a:r>
            <a:r>
              <a:rPr lang="en-US" sz="9600" b="1" dirty="0">
                <a:solidFill>
                  <a:schemeClr val="accent2"/>
                </a:solidFill>
              </a:rPr>
              <a:t>common values of freedom, tolerance and non-discrimination</a:t>
            </a:r>
            <a:r>
              <a:rPr lang="en-US" sz="9600" dirty="0">
                <a:solidFill>
                  <a:schemeClr val="accent2"/>
                </a:solidFill>
              </a:rPr>
              <a:t>. </a:t>
            </a:r>
            <a:endParaRPr lang="en-GB" sz="9600" dirty="0">
              <a:solidFill>
                <a:schemeClr val="accent2"/>
              </a:solidFill>
            </a:endParaRPr>
          </a:p>
          <a:p>
            <a:pPr marL="0" indent="0">
              <a:buNone/>
            </a:pPr>
            <a:r>
              <a:rPr lang="en-US" sz="9600" b="1" dirty="0">
                <a:solidFill>
                  <a:schemeClr val="accent2"/>
                </a:solidFill>
              </a:rPr>
              <a:t>- Teachers and trainers</a:t>
            </a:r>
            <a:r>
              <a:rPr lang="en-US" sz="9600" dirty="0">
                <a:solidFill>
                  <a:schemeClr val="accent2"/>
                </a:solidFill>
              </a:rPr>
              <a:t>: engage their professional development; the European dimension of teaching at school;</a:t>
            </a:r>
          </a:p>
          <a:p>
            <a:pPr marL="0" indent="0">
              <a:buNone/>
            </a:pPr>
            <a:r>
              <a:rPr lang="en-US" sz="9600" dirty="0">
                <a:solidFill>
                  <a:schemeClr val="accent2"/>
                </a:solidFill>
              </a:rPr>
              <a:t>- The overall objective:  </a:t>
            </a:r>
            <a:r>
              <a:rPr lang="en-US" sz="9600" b="1" dirty="0">
                <a:solidFill>
                  <a:schemeClr val="accent2"/>
                </a:solidFill>
              </a:rPr>
              <a:t>promote better understanding of the European Union </a:t>
            </a:r>
            <a:r>
              <a:rPr lang="en-US" sz="9600" dirty="0">
                <a:solidFill>
                  <a:schemeClr val="accent2"/>
                </a:solidFill>
              </a:rPr>
              <a:t>and the </a:t>
            </a:r>
            <a:r>
              <a:rPr lang="en-US" sz="9600" b="1" dirty="0">
                <a:solidFill>
                  <a:schemeClr val="accent2"/>
                </a:solidFill>
              </a:rPr>
              <a:t>functioning of its Institutions</a:t>
            </a:r>
            <a:r>
              <a:rPr lang="en-US" sz="9600" dirty="0">
                <a:solidFill>
                  <a:schemeClr val="accent2"/>
                </a:solidFill>
              </a:rPr>
              <a:t> and to </a:t>
            </a:r>
            <a:r>
              <a:rPr lang="en-US" sz="9600" b="1" dirty="0">
                <a:solidFill>
                  <a:schemeClr val="accent2"/>
                </a:solidFill>
              </a:rPr>
              <a:t>address the lack of knowledge of the European Union</a:t>
            </a:r>
            <a:r>
              <a:rPr lang="en-US" sz="9600" dirty="0">
                <a:solidFill>
                  <a:schemeClr val="accent2"/>
                </a:solidFill>
              </a:rPr>
              <a:t> and a lot of </a:t>
            </a:r>
            <a:r>
              <a:rPr lang="en-US" sz="9600" b="1" dirty="0">
                <a:solidFill>
                  <a:schemeClr val="accent2"/>
                </a:solidFill>
              </a:rPr>
              <a:t>disinformation</a:t>
            </a:r>
            <a:r>
              <a:rPr lang="en-US" sz="9600" dirty="0">
                <a:solidFill>
                  <a:schemeClr val="accent2"/>
                </a:solidFill>
              </a:rPr>
              <a:t>.</a:t>
            </a:r>
          </a:p>
          <a:p>
            <a:pPr marL="0" indent="0">
              <a:buNone/>
            </a:pPr>
            <a:r>
              <a:rPr lang="en-US" sz="9600" dirty="0">
                <a:solidFill>
                  <a:schemeClr val="accent2"/>
                </a:solidFill>
              </a:rPr>
              <a:t> </a:t>
            </a:r>
            <a:endParaRPr lang="en-GB" sz="9600" dirty="0">
              <a:solidFill>
                <a:schemeClr val="accent2"/>
              </a:solidFill>
            </a:endParaRPr>
          </a:p>
          <a:p>
            <a:pPr marL="0" indent="0">
              <a:buNone/>
            </a:pPr>
            <a:r>
              <a:rPr lang="en-GB" sz="9600" b="1" u="sng" dirty="0">
                <a:solidFill>
                  <a:schemeClr val="accent2"/>
                </a:solidFill>
                <a:ea typeface="ＭＳ Ｐゴシック" charset="0"/>
                <a:cs typeface="Arial" pitchFamily="34" charset="0"/>
              </a:rPr>
              <a:t>ONLY for: </a:t>
            </a:r>
            <a:r>
              <a:rPr lang="en-IE" sz="9600" b="1" dirty="0">
                <a:solidFill>
                  <a:schemeClr val="accent2"/>
                </a:solidFill>
              </a:rPr>
              <a:t>EU Member States or third countries associated to the Programme. </a:t>
            </a:r>
          </a:p>
          <a:p>
            <a:pPr marL="0" indent="0">
              <a:buNone/>
            </a:pPr>
            <a:endParaRPr lang="en-GB" sz="8000" b="1" dirty="0">
              <a:solidFill>
                <a:schemeClr val="accent2"/>
              </a:solidFill>
            </a:endParaRPr>
          </a:p>
        </p:txBody>
      </p:sp>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pic>
        <p:nvPicPr>
          <p:cNvPr id="5" name="Picture 4" descr="C:\Documents and Settings\rancomy\Desktop\School_Clip_Art_162.gif"/>
          <p:cNvPicPr/>
          <p:nvPr/>
        </p:nvPicPr>
        <p:blipFill>
          <a:blip r:embed="rId3" cstate="print"/>
          <a:srcRect/>
          <a:stretch>
            <a:fillRect/>
          </a:stretch>
        </p:blipFill>
        <p:spPr bwMode="auto">
          <a:xfrm>
            <a:off x="10290464" y="-59230"/>
            <a:ext cx="1824579" cy="152434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15</a:t>
            </a:fld>
            <a:endParaRPr lang="en-GB"/>
          </a:p>
        </p:txBody>
      </p:sp>
    </p:spTree>
    <p:extLst>
      <p:ext uri="{BB962C8B-B14F-4D97-AF65-F5344CB8AC3E}">
        <p14:creationId xmlns:p14="http://schemas.microsoft.com/office/powerpoint/2010/main" val="2634272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217374221"/>
              </p:ext>
            </p:extLst>
          </p:nvPr>
        </p:nvGraphicFramePr>
        <p:xfrm>
          <a:off x="0" y="1951245"/>
          <a:ext cx="12316690" cy="6352060"/>
        </p:xfrm>
        <a:graphic>
          <a:graphicData uri="http://schemas.openxmlformats.org/drawingml/2006/table">
            <a:tbl>
              <a:tblPr firstRow="1" bandRow="1">
                <a:tableStyleId>{5C22544A-7EE6-4342-B048-85BDC9FD1C3A}</a:tableStyleId>
              </a:tblPr>
              <a:tblGrid>
                <a:gridCol w="4987636">
                  <a:extLst>
                    <a:ext uri="{9D8B030D-6E8A-4147-A177-3AD203B41FA5}">
                      <a16:colId xmlns:a16="http://schemas.microsoft.com/office/drawing/2014/main" val="2373685589"/>
                    </a:ext>
                  </a:extLst>
                </a:gridCol>
                <a:gridCol w="1288473">
                  <a:extLst>
                    <a:ext uri="{9D8B030D-6E8A-4147-A177-3AD203B41FA5}">
                      <a16:colId xmlns:a16="http://schemas.microsoft.com/office/drawing/2014/main" val="1370807053"/>
                    </a:ext>
                  </a:extLst>
                </a:gridCol>
                <a:gridCol w="1066800">
                  <a:extLst>
                    <a:ext uri="{9D8B030D-6E8A-4147-A177-3AD203B41FA5}">
                      <a16:colId xmlns:a16="http://schemas.microsoft.com/office/drawing/2014/main" val="3657765457"/>
                    </a:ext>
                  </a:extLst>
                </a:gridCol>
                <a:gridCol w="775855">
                  <a:extLst>
                    <a:ext uri="{9D8B030D-6E8A-4147-A177-3AD203B41FA5}">
                      <a16:colId xmlns:a16="http://schemas.microsoft.com/office/drawing/2014/main" val="2165631892"/>
                    </a:ext>
                  </a:extLst>
                </a:gridCol>
                <a:gridCol w="1551709">
                  <a:extLst>
                    <a:ext uri="{9D8B030D-6E8A-4147-A177-3AD203B41FA5}">
                      <a16:colId xmlns:a16="http://schemas.microsoft.com/office/drawing/2014/main" val="1403906690"/>
                    </a:ext>
                  </a:extLst>
                </a:gridCol>
                <a:gridCol w="2646217">
                  <a:extLst>
                    <a:ext uri="{9D8B030D-6E8A-4147-A177-3AD203B41FA5}">
                      <a16:colId xmlns:a16="http://schemas.microsoft.com/office/drawing/2014/main" val="2640032493"/>
                    </a:ext>
                  </a:extLst>
                </a:gridCol>
              </a:tblGrid>
              <a:tr h="1027886">
                <a:tc>
                  <a:txBody>
                    <a:bodyPr/>
                    <a:lstStyle/>
                    <a:p>
                      <a:r>
                        <a:rPr lang="en-IE" sz="2000" dirty="0"/>
                        <a:t>Who </a:t>
                      </a:r>
                      <a:endParaRPr lang="es-ES" sz="2000" dirty="0"/>
                    </a:p>
                  </a:txBody>
                  <a:tcPr/>
                </a:tc>
                <a:tc>
                  <a:txBody>
                    <a:bodyPr/>
                    <a:lstStyle/>
                    <a:p>
                      <a:r>
                        <a:rPr lang="en-IE" sz="2000" dirty="0"/>
                        <a:t>Duration</a:t>
                      </a:r>
                      <a:endParaRPr lang="es-ES" sz="2000" dirty="0"/>
                    </a:p>
                  </a:txBody>
                  <a:tcPr/>
                </a:tc>
                <a:tc>
                  <a:txBody>
                    <a:bodyPr/>
                    <a:lstStyle/>
                    <a:p>
                      <a:r>
                        <a:rPr lang="en-IE" sz="2000" dirty="0"/>
                        <a:t>Max</a:t>
                      </a:r>
                      <a:r>
                        <a:rPr lang="en-IE" sz="2000" baseline="0" dirty="0"/>
                        <a:t> </a:t>
                      </a:r>
                      <a:r>
                        <a:rPr lang="en-IE" sz="2000" baseline="0" dirty="0" err="1"/>
                        <a:t>Eu</a:t>
                      </a:r>
                      <a:r>
                        <a:rPr lang="en-IE" sz="2000" baseline="0" dirty="0"/>
                        <a:t> contribution €</a:t>
                      </a:r>
                      <a:endParaRPr lang="es-ES" sz="2000" dirty="0"/>
                    </a:p>
                  </a:txBody>
                  <a:tcPr/>
                </a:tc>
                <a:tc>
                  <a:txBody>
                    <a:bodyPr/>
                    <a:lstStyle/>
                    <a:p>
                      <a:r>
                        <a:rPr lang="en-IE" sz="2000" dirty="0"/>
                        <a:t>%</a:t>
                      </a:r>
                      <a:endParaRPr lang="es-ES" sz="2000" dirty="0"/>
                    </a:p>
                  </a:txBody>
                  <a:tcPr/>
                </a:tc>
                <a:tc>
                  <a:txBody>
                    <a:bodyPr/>
                    <a:lstStyle/>
                    <a:p>
                      <a:r>
                        <a:rPr lang="en-IE" sz="2000" dirty="0"/>
                        <a:t>Type</a:t>
                      </a:r>
                      <a:r>
                        <a:rPr lang="en-IE" sz="2000" baseline="0" dirty="0"/>
                        <a:t> of cost</a:t>
                      </a:r>
                      <a:endParaRPr lang="es-ES" sz="2000" dirty="0"/>
                    </a:p>
                  </a:txBody>
                  <a:tcPr/>
                </a:tc>
                <a:tc>
                  <a:txBody>
                    <a:bodyPr/>
                    <a:lstStyle/>
                    <a:p>
                      <a:r>
                        <a:rPr lang="en-IE" sz="2000" dirty="0"/>
                        <a:t>other</a:t>
                      </a:r>
                      <a:endParaRPr lang="es-ES" sz="2000" dirty="0"/>
                    </a:p>
                  </a:txBody>
                  <a:tcPr/>
                </a:tc>
                <a:extLst>
                  <a:ext uri="{0D108BD9-81ED-4DB2-BD59-A6C34878D82A}">
                    <a16:rowId xmlns:a16="http://schemas.microsoft.com/office/drawing/2014/main" val="1539927983"/>
                  </a:ext>
                </a:extLst>
              </a:tr>
              <a:tr h="5324174">
                <a:tc>
                  <a:txBody>
                    <a:bodyPr/>
                    <a:lstStyle/>
                    <a:p>
                      <a:pPr marL="342900" indent="-342900" algn="just">
                        <a:spcAft>
                          <a:spcPts val="1000"/>
                        </a:spcAft>
                        <a:buFontTx/>
                        <a:buChar char="-"/>
                      </a:pPr>
                      <a:r>
                        <a:rPr lang="en-US" sz="2000" dirty="0"/>
                        <a:t>One Higher Education Institution providing initial and/or in-service training to teachers of schools and/or VET institutions (ISCED 1 - 4) and holding a valid ECHE; </a:t>
                      </a:r>
                      <a:r>
                        <a:rPr lang="en-US" sz="2000" baseline="0" dirty="0"/>
                        <a:t> </a:t>
                      </a:r>
                      <a:r>
                        <a:rPr lang="en-US" sz="2000" b="1" dirty="0"/>
                        <a:t>OR</a:t>
                      </a:r>
                    </a:p>
                    <a:p>
                      <a:pPr marL="342900" indent="-342900" algn="just">
                        <a:spcAft>
                          <a:spcPts val="1000"/>
                        </a:spcAft>
                        <a:buFontTx/>
                        <a:buChar char="-"/>
                      </a:pPr>
                      <a:r>
                        <a:rPr lang="en-US" sz="2000" dirty="0"/>
                        <a:t>Teacher training institutions Teacher Training / Education Institution/ / Agency providing initial and/or in- service training to teachers of schools and/or VET institutions (ISCED 1 - 4). </a:t>
                      </a:r>
                    </a:p>
                    <a:p>
                      <a:pPr marL="342900" indent="-342900" algn="just">
                        <a:spcAft>
                          <a:spcPts val="1000"/>
                        </a:spcAft>
                        <a:buFontTx/>
                        <a:buChar char="-"/>
                      </a:pPr>
                      <a:r>
                        <a:rPr lang="en-US" sz="2000" dirty="0"/>
                        <a:t>The applicant must be established in an EU Member State or third country associated to the </a:t>
                      </a:r>
                      <a:r>
                        <a:rPr lang="en-US" sz="2000" dirty="0" err="1"/>
                        <a:t>Programme</a:t>
                      </a:r>
                      <a:r>
                        <a:rPr lang="en-US" sz="2000" dirty="0"/>
                        <a:t>.</a:t>
                      </a:r>
                      <a:endParaRPr lang="en-GB" sz="2000" b="1" kern="150" cap="small" dirty="0">
                        <a:effectLst/>
                        <a:latin typeface="+mn-lt"/>
                        <a:ea typeface="Times New Roman" panose="02020603050405020304" pitchFamily="18" charset="0"/>
                        <a:cs typeface="Tahoma" panose="020B0604030504040204" pitchFamily="34" charset="0"/>
                      </a:endParaRPr>
                    </a:p>
                  </a:txBody>
                  <a:tcPr/>
                </a:tc>
                <a:tc>
                  <a:txBody>
                    <a:bodyPr/>
                    <a:lstStyle/>
                    <a:p>
                      <a:r>
                        <a:rPr lang="en-IE" sz="2000" baseline="0" dirty="0"/>
                        <a:t>36 months</a:t>
                      </a:r>
                      <a:endParaRPr lang="es-ES" sz="2000" dirty="0"/>
                    </a:p>
                  </a:txBody>
                  <a:tcPr/>
                </a:tc>
                <a:tc>
                  <a:txBody>
                    <a:bodyPr/>
                    <a:lstStyle/>
                    <a:p>
                      <a:r>
                        <a:rPr lang="en-IE" sz="2000" dirty="0"/>
                        <a:t>300.000</a:t>
                      </a:r>
                      <a:endParaRPr lang="es-ES" sz="2000" dirty="0"/>
                    </a:p>
                  </a:txBody>
                  <a:tcPr/>
                </a:tc>
                <a:tc>
                  <a:txBody>
                    <a:bodyPr/>
                    <a:lstStyle/>
                    <a:p>
                      <a:r>
                        <a:rPr lang="en-IE" sz="2000" dirty="0"/>
                        <a:t>80%</a:t>
                      </a:r>
                      <a:endParaRPr lang="es-ES" sz="2000" dirty="0"/>
                    </a:p>
                  </a:txBody>
                  <a:tcPr/>
                </a:tc>
                <a:tc>
                  <a:txBody>
                    <a:bodyPr/>
                    <a:lstStyle/>
                    <a:p>
                      <a:r>
                        <a:rPr lang="en-IE" sz="2000" dirty="0"/>
                        <a:t>Customised lump sum </a:t>
                      </a:r>
                      <a:endParaRPr lang="es-E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Trainings should be formal and end with a certificate. </a:t>
                      </a:r>
                      <a:endParaRPr lang="es-ES" sz="2000" dirty="0"/>
                    </a:p>
                    <a:p>
                      <a:r>
                        <a:rPr lang="en-US" sz="2000" dirty="0"/>
                        <a:t>The proposed activities should also include support to participants (e.g. contribution to travel and subsistence, provision of handbooks and other specific tools, exemption from fees).</a:t>
                      </a:r>
                      <a:endParaRPr lang="es-ES" sz="2000" dirty="0"/>
                    </a:p>
                  </a:txBody>
                  <a:tcPr/>
                </a:tc>
                <a:extLst>
                  <a:ext uri="{0D108BD9-81ED-4DB2-BD59-A6C34878D82A}">
                    <a16:rowId xmlns:a16="http://schemas.microsoft.com/office/drawing/2014/main" val="1538917403"/>
                  </a:ext>
                </a:extLst>
              </a:tr>
            </a:tbl>
          </a:graphicData>
        </a:graphic>
      </p:graphicFrame>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pic>
        <p:nvPicPr>
          <p:cNvPr id="5" name="Picture 4" descr="C:\Documents and Settings\rancomy\Desktop\School_Clip_Art_162.gif"/>
          <p:cNvPicPr/>
          <p:nvPr/>
        </p:nvPicPr>
        <p:blipFill>
          <a:blip r:embed="rId3" cstate="print"/>
          <a:srcRect/>
          <a:stretch>
            <a:fillRect/>
          </a:stretch>
        </p:blipFill>
        <p:spPr bwMode="auto">
          <a:xfrm>
            <a:off x="10290464" y="-59230"/>
            <a:ext cx="1824579" cy="1524347"/>
          </a:xfrm>
          <a:prstGeom prst="rect">
            <a:avLst/>
          </a:prstGeom>
          <a:noFill/>
          <a:ln w="9525">
            <a:noFill/>
            <a:miter lim="800000"/>
            <a:headEnd/>
            <a:tailEnd/>
          </a:ln>
        </p:spPr>
      </p:pic>
      <p:sp>
        <p:nvSpPr>
          <p:cNvPr id="4" name="Rectangle 3"/>
          <p:cNvSpPr/>
          <p:nvPr/>
        </p:nvSpPr>
        <p:spPr>
          <a:xfrm>
            <a:off x="852055" y="1304914"/>
            <a:ext cx="10380518" cy="646331"/>
          </a:xfrm>
          <a:prstGeom prst="rect">
            <a:avLst/>
          </a:prstGeom>
        </p:spPr>
        <p:txBody>
          <a:bodyPr wrap="square">
            <a:spAutoFit/>
          </a:bodyPr>
          <a:lstStyle/>
          <a:p>
            <a:pPr algn="ctr"/>
            <a:r>
              <a:rPr lang="en-IE" sz="3600" b="1" dirty="0">
                <a:solidFill>
                  <a:schemeClr val="accent2"/>
                </a:solidFill>
              </a:rPr>
              <a:t>Teacher training</a:t>
            </a:r>
          </a:p>
        </p:txBody>
      </p:sp>
      <p:sp>
        <p:nvSpPr>
          <p:cNvPr id="3" name="Footer Placeholder 2"/>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414EB89-A624-45C3-A6F8-0BF78098A22B}" type="slidenum">
              <a:rPr lang="en-GB" smtClean="0"/>
              <a:pPr>
                <a:defRPr/>
              </a:pPr>
              <a:t>16</a:t>
            </a:fld>
            <a:endParaRPr lang="en-GB"/>
          </a:p>
        </p:txBody>
      </p:sp>
    </p:spTree>
    <p:extLst>
      <p:ext uri="{BB962C8B-B14F-4D97-AF65-F5344CB8AC3E}">
        <p14:creationId xmlns:p14="http://schemas.microsoft.com/office/powerpoint/2010/main" val="53094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00917733"/>
              </p:ext>
            </p:extLst>
          </p:nvPr>
        </p:nvGraphicFramePr>
        <p:xfrm>
          <a:off x="1" y="1889689"/>
          <a:ext cx="12115042" cy="4937760"/>
        </p:xfrm>
        <a:graphic>
          <a:graphicData uri="http://schemas.openxmlformats.org/drawingml/2006/table">
            <a:tbl>
              <a:tblPr firstRow="1" bandRow="1">
                <a:tableStyleId>{5C22544A-7EE6-4342-B048-85BDC9FD1C3A}</a:tableStyleId>
              </a:tblPr>
              <a:tblGrid>
                <a:gridCol w="2329302">
                  <a:extLst>
                    <a:ext uri="{9D8B030D-6E8A-4147-A177-3AD203B41FA5}">
                      <a16:colId xmlns:a16="http://schemas.microsoft.com/office/drawing/2014/main" val="3016450987"/>
                    </a:ext>
                  </a:extLst>
                </a:gridCol>
                <a:gridCol w="1455026">
                  <a:extLst>
                    <a:ext uri="{9D8B030D-6E8A-4147-A177-3AD203B41FA5}">
                      <a16:colId xmlns:a16="http://schemas.microsoft.com/office/drawing/2014/main" val="3284862382"/>
                    </a:ext>
                  </a:extLst>
                </a:gridCol>
                <a:gridCol w="1553603">
                  <a:extLst>
                    <a:ext uri="{9D8B030D-6E8A-4147-A177-3AD203B41FA5}">
                      <a16:colId xmlns:a16="http://schemas.microsoft.com/office/drawing/2014/main" val="2316393368"/>
                    </a:ext>
                  </a:extLst>
                </a:gridCol>
                <a:gridCol w="447058">
                  <a:extLst>
                    <a:ext uri="{9D8B030D-6E8A-4147-A177-3AD203B41FA5}">
                      <a16:colId xmlns:a16="http://schemas.microsoft.com/office/drawing/2014/main" val="586674987"/>
                    </a:ext>
                  </a:extLst>
                </a:gridCol>
                <a:gridCol w="944905">
                  <a:extLst>
                    <a:ext uri="{9D8B030D-6E8A-4147-A177-3AD203B41FA5}">
                      <a16:colId xmlns:a16="http://schemas.microsoft.com/office/drawing/2014/main" val="1190412470"/>
                    </a:ext>
                  </a:extLst>
                </a:gridCol>
                <a:gridCol w="5385148">
                  <a:extLst>
                    <a:ext uri="{9D8B030D-6E8A-4147-A177-3AD203B41FA5}">
                      <a16:colId xmlns:a16="http://schemas.microsoft.com/office/drawing/2014/main" val="3279463746"/>
                    </a:ext>
                  </a:extLst>
                </a:gridCol>
              </a:tblGrid>
              <a:tr h="867366">
                <a:tc>
                  <a:txBody>
                    <a:bodyPr/>
                    <a:lstStyle/>
                    <a:p>
                      <a:r>
                        <a:rPr lang="en-IE" sz="2000" dirty="0"/>
                        <a:t>Who </a:t>
                      </a:r>
                      <a:endParaRPr lang="es-ES" sz="2000" dirty="0"/>
                    </a:p>
                  </a:txBody>
                  <a:tcPr/>
                </a:tc>
                <a:tc>
                  <a:txBody>
                    <a:bodyPr/>
                    <a:lstStyle/>
                    <a:p>
                      <a:r>
                        <a:rPr lang="en-IE" sz="2000" dirty="0"/>
                        <a:t>Duration</a:t>
                      </a:r>
                      <a:endParaRPr lang="es-ES" sz="2000" dirty="0"/>
                    </a:p>
                  </a:txBody>
                  <a:tcPr/>
                </a:tc>
                <a:tc>
                  <a:txBody>
                    <a:bodyPr/>
                    <a:lstStyle/>
                    <a:p>
                      <a:r>
                        <a:rPr lang="en-IE" sz="2000" dirty="0"/>
                        <a:t>Max</a:t>
                      </a:r>
                      <a:r>
                        <a:rPr lang="en-IE" sz="2000" baseline="0" dirty="0"/>
                        <a:t> </a:t>
                      </a:r>
                      <a:r>
                        <a:rPr lang="en-IE" sz="2000" baseline="0" dirty="0" err="1"/>
                        <a:t>Eu</a:t>
                      </a:r>
                      <a:r>
                        <a:rPr lang="en-IE" sz="2000" baseline="0" dirty="0"/>
                        <a:t> contribution €</a:t>
                      </a:r>
                      <a:endParaRPr lang="es-ES" sz="2000" dirty="0"/>
                    </a:p>
                  </a:txBody>
                  <a:tcPr/>
                </a:tc>
                <a:tc>
                  <a:txBody>
                    <a:bodyPr/>
                    <a:lstStyle/>
                    <a:p>
                      <a:r>
                        <a:rPr lang="en-IE" sz="2000" dirty="0"/>
                        <a:t>%</a:t>
                      </a:r>
                      <a:endParaRPr lang="es-ES" sz="2000" dirty="0"/>
                    </a:p>
                  </a:txBody>
                  <a:tcPr/>
                </a:tc>
                <a:tc>
                  <a:txBody>
                    <a:bodyPr/>
                    <a:lstStyle/>
                    <a:p>
                      <a:r>
                        <a:rPr lang="en-IE" sz="2000" dirty="0"/>
                        <a:t>Type</a:t>
                      </a:r>
                      <a:r>
                        <a:rPr lang="en-IE" sz="2000" baseline="0" dirty="0"/>
                        <a:t> of cost</a:t>
                      </a:r>
                      <a:endParaRPr lang="es-ES" sz="2000" dirty="0"/>
                    </a:p>
                  </a:txBody>
                  <a:tcPr/>
                </a:tc>
                <a:tc>
                  <a:txBody>
                    <a:bodyPr/>
                    <a:lstStyle/>
                    <a:p>
                      <a:r>
                        <a:rPr lang="en-IE" sz="2000" dirty="0"/>
                        <a:t>other</a:t>
                      </a:r>
                      <a:endParaRPr lang="es-ES" sz="2000" dirty="0"/>
                    </a:p>
                  </a:txBody>
                  <a:tcPr/>
                </a:tc>
                <a:extLst>
                  <a:ext uri="{0D108BD9-81ED-4DB2-BD59-A6C34878D82A}">
                    <a16:rowId xmlns:a16="http://schemas.microsoft.com/office/drawing/2014/main" val="1216238260"/>
                  </a:ext>
                </a:extLst>
              </a:tr>
              <a:tr h="3692299">
                <a:tc>
                  <a:txBody>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School </a:t>
                      </a:r>
                      <a:r>
                        <a:rPr lang="en-GB" sz="1800" b="1" dirty="0">
                          <a:effectLst/>
                          <a:latin typeface="Calibri" panose="020F0502020204030204" pitchFamily="34" charset="0"/>
                          <a:ea typeface="Calibri" panose="020F0502020204030204" pitchFamily="34" charset="0"/>
                          <a:cs typeface="Calibri" panose="020F0502020204030204" pitchFamily="34" charset="0"/>
                        </a:rPr>
                        <a:t>or </a:t>
                      </a:r>
                      <a:r>
                        <a:rPr lang="en-GB" sz="1800" dirty="0">
                          <a:effectLst/>
                          <a:latin typeface="Calibri" panose="020F0502020204030204" pitchFamily="34" charset="0"/>
                          <a:ea typeface="Calibri" panose="020F0502020204030204" pitchFamily="34" charset="0"/>
                          <a:cs typeface="Calibri" panose="020F0502020204030204" pitchFamily="34" charset="0"/>
                        </a:rPr>
                        <a:t>vocational education and training institution (VET) (ISCED 1 – 4),   established in an </a:t>
                      </a:r>
                      <a:r>
                        <a:rPr lang="en-IE" sz="1800" dirty="0">
                          <a:effectLst/>
                          <a:latin typeface="Calibri" panose="020F0502020204030204" pitchFamily="34" charset="0"/>
                          <a:ea typeface="Times New Roman" panose="02020603050405020304" pitchFamily="18" charset="0"/>
                          <a:cs typeface="Mangal"/>
                        </a:rPr>
                        <a:t>EU Member State or third country associated to the Programme. </a:t>
                      </a:r>
                      <a:endParaRPr lang="en-GB" sz="1800" dirty="0">
                        <a:effectLst/>
                        <a:latin typeface="Calibri" panose="020F0502020204030204" pitchFamily="34" charset="0"/>
                        <a:ea typeface="Calibri" panose="020F0502020204030204" pitchFamily="34" charset="0"/>
                        <a:cs typeface="Mangal"/>
                      </a:endParaRPr>
                    </a:p>
                  </a:txBody>
                  <a:tcPr marL="68580" marR="68580" marT="0" marB="0"/>
                </a:tc>
                <a:tc>
                  <a:txBody>
                    <a:bodyPr/>
                    <a:lstStyle/>
                    <a:p>
                      <a:r>
                        <a:rPr lang="en-IE" dirty="0"/>
                        <a:t>36</a:t>
                      </a:r>
                      <a:r>
                        <a:rPr lang="en-IE" baseline="0" dirty="0"/>
                        <a:t> months</a:t>
                      </a:r>
                      <a:r>
                        <a:rPr lang="en-IE" dirty="0"/>
                        <a:t>,</a:t>
                      </a:r>
                    </a:p>
                    <a:p>
                      <a:r>
                        <a:rPr lang="en-GB" sz="1800" kern="1200" dirty="0">
                          <a:solidFill>
                            <a:schemeClr val="dk1"/>
                          </a:solidFill>
                          <a:effectLst/>
                          <a:latin typeface="+mn-lt"/>
                          <a:ea typeface="+mn-ea"/>
                          <a:cs typeface="+mn-cs"/>
                        </a:rPr>
                        <a:t>Jean Monnet </a:t>
                      </a:r>
                      <a:r>
                        <a:rPr lang="en-GB" sz="1800" b="1" kern="1200" dirty="0">
                          <a:solidFill>
                            <a:schemeClr val="dk1"/>
                          </a:solidFill>
                          <a:effectLst/>
                          <a:latin typeface="+mn-lt"/>
                          <a:ea typeface="+mn-ea"/>
                          <a:cs typeface="+mn-cs"/>
                        </a:rPr>
                        <a:t>Learning EU initiative</a:t>
                      </a:r>
                      <a:r>
                        <a:rPr lang="en-GB" sz="1800" kern="1200" dirty="0">
                          <a:solidFill>
                            <a:schemeClr val="dk1"/>
                          </a:solidFill>
                          <a:effectLst/>
                          <a:latin typeface="+mn-lt"/>
                          <a:ea typeface="+mn-ea"/>
                          <a:cs typeface="+mn-cs"/>
                        </a:rPr>
                        <a:t> must be implemented  for a minimum of 40 teachings hours* per school year on EU based subjects </a:t>
                      </a:r>
                      <a:endParaRPr lang="es-ES" dirty="0"/>
                    </a:p>
                  </a:txBody>
                  <a:tcPr/>
                </a:tc>
                <a:tc>
                  <a:txBody>
                    <a:bodyPr/>
                    <a:lstStyle/>
                    <a:p>
                      <a:r>
                        <a:rPr lang="en-IE" dirty="0"/>
                        <a:t>30.000</a:t>
                      </a:r>
                      <a:endParaRPr lang="es-ES" dirty="0"/>
                    </a:p>
                  </a:txBody>
                  <a:tcPr/>
                </a:tc>
                <a:tc>
                  <a:txBody>
                    <a:bodyPr/>
                    <a:lstStyle/>
                    <a:p>
                      <a:r>
                        <a:rPr lang="en-IE" dirty="0"/>
                        <a:t>80%</a:t>
                      </a:r>
                      <a:endParaRPr lang="es-ES" dirty="0"/>
                    </a:p>
                  </a:txBody>
                  <a:tcPr/>
                </a:tc>
                <a:tc>
                  <a:txBody>
                    <a:bodyPr/>
                    <a:lstStyle/>
                    <a:p>
                      <a:r>
                        <a:rPr lang="en-IE" dirty="0"/>
                        <a:t>lump sum </a:t>
                      </a:r>
                      <a:endParaRPr lang="es-ES" dirty="0"/>
                    </a:p>
                  </a:txBody>
                  <a:tcPr/>
                </a:tc>
                <a:tc>
                  <a:txBody>
                    <a:bodyPr/>
                    <a:lstStyle/>
                    <a:p>
                      <a:r>
                        <a:rPr lang="en-GB" sz="1800" b="1" kern="1200" dirty="0">
                          <a:solidFill>
                            <a:schemeClr val="dk1"/>
                          </a:solidFill>
                          <a:effectLst/>
                          <a:latin typeface="+mn-lt"/>
                          <a:ea typeface="+mn-ea"/>
                          <a:cs typeface="+mn-cs"/>
                        </a:rPr>
                        <a:t>Jean Monnet Learning EU initiatives </a:t>
                      </a:r>
                      <a:r>
                        <a:rPr lang="en-GB" sz="1800" kern="1200" dirty="0">
                          <a:solidFill>
                            <a:schemeClr val="dk1"/>
                          </a:solidFill>
                          <a:effectLst/>
                          <a:latin typeface="+mn-lt"/>
                          <a:ea typeface="+mn-ea"/>
                          <a:cs typeface="+mn-cs"/>
                        </a:rPr>
                        <a:t>specifically targets schools and vocational education &amp; training institutions (VETs) (ISCED 1 – 4). They must respect one or more of the following:</a:t>
                      </a:r>
                    </a:p>
                    <a:p>
                      <a:endParaRPr lang="en-GB" sz="1800" kern="1200" dirty="0">
                        <a:solidFill>
                          <a:schemeClr val="dk1"/>
                        </a:solidFill>
                        <a:effectLst/>
                        <a:latin typeface="+mn-lt"/>
                        <a:ea typeface="+mn-ea"/>
                        <a:cs typeface="+mn-cs"/>
                      </a:endParaRPr>
                    </a:p>
                    <a:p>
                      <a:pPr lvl="0"/>
                      <a:r>
                        <a:rPr lang="en-US" sz="1800" kern="1200" dirty="0">
                          <a:solidFill>
                            <a:schemeClr val="dk1"/>
                          </a:solidFill>
                          <a:effectLst/>
                          <a:latin typeface="+mn-lt"/>
                          <a:ea typeface="+mn-ea"/>
                          <a:cs typeface="+mn-cs"/>
                        </a:rPr>
                        <a:t>- teaching on European Union matters officially embedded in the curricula (teaching in one or more existing subjects) </a:t>
                      </a:r>
                      <a:endParaRPr lang="en-GB" sz="1800" kern="1200" dirty="0">
                        <a:solidFill>
                          <a:schemeClr val="dk1"/>
                        </a:solidFill>
                        <a:effectLst/>
                        <a:latin typeface="+mn-lt"/>
                        <a:ea typeface="+mn-ea"/>
                        <a:cs typeface="+mn-cs"/>
                      </a:endParaRPr>
                    </a:p>
                    <a:p>
                      <a:pPr lvl="0"/>
                      <a:r>
                        <a:rPr lang="en-US" sz="1800" kern="1200" dirty="0">
                          <a:solidFill>
                            <a:schemeClr val="dk1"/>
                          </a:solidFill>
                          <a:effectLst/>
                          <a:latin typeface="+mn-lt"/>
                          <a:ea typeface="+mn-ea"/>
                          <a:cs typeface="+mn-cs"/>
                        </a:rPr>
                        <a:t>- learning experiences on European Union subjects which complement already existing courses: collaborative learning, co-teaching, among other subjects</a:t>
                      </a:r>
                      <a:endParaRPr lang="en-GB" sz="1800" kern="1200" dirty="0">
                        <a:solidFill>
                          <a:schemeClr val="dk1"/>
                        </a:solidFill>
                        <a:effectLst/>
                        <a:latin typeface="+mn-lt"/>
                        <a:ea typeface="+mn-ea"/>
                        <a:cs typeface="+mn-cs"/>
                      </a:endParaRPr>
                    </a:p>
                    <a:p>
                      <a:pPr lvl="0"/>
                      <a:r>
                        <a:rPr lang="en-US" sz="1800" kern="1200" dirty="0">
                          <a:solidFill>
                            <a:schemeClr val="dk1"/>
                          </a:solidFill>
                          <a:effectLst/>
                          <a:latin typeface="+mn-lt"/>
                          <a:ea typeface="+mn-ea"/>
                          <a:cs typeface="+mn-cs"/>
                        </a:rPr>
                        <a:t>- extracurricular seminars, study visits,  other kinds of EU experiences involving other </a:t>
                      </a:r>
                      <a:r>
                        <a:rPr lang="en-US" sz="1800" kern="1200" dirty="0" err="1">
                          <a:solidFill>
                            <a:schemeClr val="dk1"/>
                          </a:solidFill>
                          <a:effectLst/>
                          <a:latin typeface="+mn-lt"/>
                          <a:ea typeface="+mn-ea"/>
                          <a:cs typeface="+mn-cs"/>
                        </a:rPr>
                        <a:t>organisations</a:t>
                      </a:r>
                      <a:r>
                        <a:rPr lang="en-US" sz="1800" kern="1200" dirty="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3361431963"/>
                  </a:ext>
                </a:extLst>
              </a:tr>
            </a:tbl>
          </a:graphicData>
        </a:graphic>
      </p:graphicFrame>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pic>
        <p:nvPicPr>
          <p:cNvPr id="5" name="Picture 4" descr="C:\Documents and Settings\rancomy\Desktop\School_Clip_Art_162.gif"/>
          <p:cNvPicPr/>
          <p:nvPr/>
        </p:nvPicPr>
        <p:blipFill>
          <a:blip r:embed="rId3" cstate="print"/>
          <a:srcRect/>
          <a:stretch>
            <a:fillRect/>
          </a:stretch>
        </p:blipFill>
        <p:spPr bwMode="auto">
          <a:xfrm>
            <a:off x="10290464" y="-59230"/>
            <a:ext cx="1824579" cy="1524347"/>
          </a:xfrm>
          <a:prstGeom prst="rect">
            <a:avLst/>
          </a:prstGeom>
          <a:noFill/>
          <a:ln w="9525">
            <a:noFill/>
            <a:miter lim="800000"/>
            <a:headEnd/>
            <a:tailEnd/>
          </a:ln>
        </p:spPr>
      </p:pic>
      <p:sp>
        <p:nvSpPr>
          <p:cNvPr id="2" name="Rectangle 1"/>
          <p:cNvSpPr/>
          <p:nvPr/>
        </p:nvSpPr>
        <p:spPr>
          <a:xfrm>
            <a:off x="1787237" y="1304914"/>
            <a:ext cx="8094518" cy="584775"/>
          </a:xfrm>
          <a:prstGeom prst="rect">
            <a:avLst/>
          </a:prstGeom>
        </p:spPr>
        <p:txBody>
          <a:bodyPr wrap="square">
            <a:spAutoFit/>
          </a:bodyPr>
          <a:lstStyle/>
          <a:p>
            <a:pPr algn="ctr"/>
            <a:r>
              <a:rPr lang="en-GB" sz="3200" b="1" dirty="0">
                <a:solidFill>
                  <a:schemeClr val="accent2"/>
                </a:solidFill>
              </a:rPr>
              <a:t>LEARNING EU INITIATIVES</a:t>
            </a:r>
          </a:p>
        </p:txBody>
      </p:sp>
      <p:sp>
        <p:nvSpPr>
          <p:cNvPr id="3" name="Footer Placeholder 2"/>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414EB89-A624-45C3-A6F8-0BF78098A22B}" type="slidenum">
              <a:rPr lang="en-GB" smtClean="0"/>
              <a:pPr>
                <a:defRPr/>
              </a:pPr>
              <a:t>17</a:t>
            </a:fld>
            <a:endParaRPr lang="en-GB"/>
          </a:p>
        </p:txBody>
      </p:sp>
    </p:spTree>
    <p:extLst>
      <p:ext uri="{BB962C8B-B14F-4D97-AF65-F5344CB8AC3E}">
        <p14:creationId xmlns:p14="http://schemas.microsoft.com/office/powerpoint/2010/main" val="348949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203" y="1227551"/>
            <a:ext cx="11686156" cy="5493924"/>
          </a:xfrm>
        </p:spPr>
        <p:txBody>
          <a:bodyP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Arial" panose="020B0604020202020204" pitchFamily="34" charset="0"/>
              </a:rPr>
              <a:t>Jean Monnet actions in 2023 – overview</a:t>
            </a:r>
          </a:p>
          <a:p>
            <a:pPr marL="0" lvl="0" indent="0" algn="ctr">
              <a:buClrTx/>
              <a:buNone/>
            </a:pPr>
            <a:r>
              <a:rPr lang="en-GB" sz="11200" b="1" dirty="0">
                <a:solidFill>
                  <a:srgbClr val="7030A0"/>
                </a:solidFill>
                <a:ea typeface="ＭＳ Ｐゴシック" charset="0"/>
                <a:cs typeface="Arial" pitchFamily="34" charset="0"/>
              </a:rPr>
              <a:t>Jean Monnet Policy Debate – 3 Networks</a:t>
            </a:r>
            <a:endParaRPr lang="en-GB" sz="11200" b="1" dirty="0">
              <a:solidFill>
                <a:srgbClr val="FF0000"/>
              </a:solidFill>
              <a:ea typeface="ＭＳ Ｐゴシック" charset="0"/>
              <a:cs typeface="Arial" pitchFamily="34" charset="0"/>
            </a:endParaRPr>
          </a:p>
          <a:p>
            <a:pPr marL="0" lvl="0" indent="0">
              <a:buClrTx/>
              <a:buNone/>
            </a:pPr>
            <a:r>
              <a:rPr lang="en-GB" sz="9600" b="1" dirty="0">
                <a:solidFill>
                  <a:srgbClr val="7030A0"/>
                </a:solidFill>
              </a:rPr>
              <a:t>Large thematic networks in Higher Education</a:t>
            </a:r>
            <a:r>
              <a:rPr lang="en-GB" sz="9600" dirty="0">
                <a:solidFill>
                  <a:srgbClr val="7030A0"/>
                </a:solidFill>
              </a:rPr>
              <a:t> in order to </a:t>
            </a:r>
            <a:r>
              <a:rPr lang="en-GB" sz="9600" b="1" dirty="0">
                <a:solidFill>
                  <a:srgbClr val="7030A0"/>
                </a:solidFill>
              </a:rPr>
              <a:t>collect, share and discuss among the partners research findings</a:t>
            </a:r>
            <a:r>
              <a:rPr lang="en-GB" sz="9600" dirty="0">
                <a:solidFill>
                  <a:srgbClr val="7030A0"/>
                </a:solidFill>
              </a:rPr>
              <a:t>, </a:t>
            </a:r>
            <a:r>
              <a:rPr lang="en-GB" sz="9600" b="1" dirty="0">
                <a:solidFill>
                  <a:srgbClr val="7030A0"/>
                </a:solidFill>
              </a:rPr>
              <a:t>content of courses </a:t>
            </a:r>
            <a:r>
              <a:rPr lang="en-GB" sz="9600" dirty="0">
                <a:solidFill>
                  <a:srgbClr val="7030A0"/>
                </a:solidFill>
              </a:rPr>
              <a:t>and experiences, </a:t>
            </a:r>
            <a:r>
              <a:rPr lang="en-GB" sz="9600" b="1" dirty="0">
                <a:solidFill>
                  <a:srgbClr val="7030A0"/>
                </a:solidFill>
              </a:rPr>
              <a:t>products</a:t>
            </a:r>
            <a:r>
              <a:rPr lang="en-GB" sz="9600" dirty="0">
                <a:solidFill>
                  <a:srgbClr val="7030A0"/>
                </a:solidFill>
              </a:rPr>
              <a:t> (studies, articles, etc.).  The coordinator of the network:  select most innovative and interesting results to be provided to the Commission. </a:t>
            </a:r>
          </a:p>
          <a:p>
            <a:pPr marL="0" lvl="0" indent="0">
              <a:buClrTx/>
              <a:buNone/>
            </a:pPr>
            <a:endParaRPr lang="en-GB" sz="5500" dirty="0">
              <a:solidFill>
                <a:srgbClr val="7030A0"/>
              </a:solidFill>
            </a:endParaRPr>
          </a:p>
          <a:p>
            <a:pPr marL="457200" indent="-457200">
              <a:buClrTx/>
              <a:buAutoNum type="alphaUcParenR"/>
            </a:pPr>
            <a:r>
              <a:rPr lang="en-GB" sz="11200" b="1" u="sng" dirty="0">
                <a:solidFill>
                  <a:srgbClr val="7030A0"/>
                </a:solidFill>
              </a:rPr>
              <a:t>Network on internal EU issues on the thematic: ”Digital transformation in Europe” </a:t>
            </a:r>
          </a:p>
          <a:p>
            <a:pPr marL="0" indent="0">
              <a:buClrTx/>
              <a:buNone/>
            </a:pPr>
            <a:r>
              <a:rPr lang="en-US" sz="9600" b="1" u="sng" dirty="0">
                <a:solidFill>
                  <a:srgbClr val="7030A0"/>
                </a:solidFill>
              </a:rPr>
              <a:t>ONLY: </a:t>
            </a:r>
            <a:r>
              <a:rPr lang="en-US" sz="9600" b="1" dirty="0">
                <a:solidFill>
                  <a:srgbClr val="7030A0"/>
                </a:solidFill>
              </a:rPr>
              <a:t>EU Member States or third countries associated to the </a:t>
            </a:r>
            <a:r>
              <a:rPr lang="en-US" sz="9600" b="1" dirty="0" err="1">
                <a:solidFill>
                  <a:srgbClr val="7030A0"/>
                </a:solidFill>
              </a:rPr>
              <a:t>Programme</a:t>
            </a:r>
            <a:r>
              <a:rPr lang="en-US" sz="9600" b="1" dirty="0">
                <a:solidFill>
                  <a:srgbClr val="7030A0"/>
                </a:solidFill>
              </a:rPr>
              <a:t>. </a:t>
            </a:r>
          </a:p>
          <a:p>
            <a:pPr marL="0" indent="0">
              <a:buClrTx/>
              <a:buNone/>
            </a:pPr>
            <a:r>
              <a:rPr lang="fr-BE" sz="9600" b="1" dirty="0">
                <a:solidFill>
                  <a:srgbClr val="7030A0"/>
                </a:solidFill>
              </a:rPr>
              <a:t>Consortium composition: </a:t>
            </a:r>
            <a:r>
              <a:rPr lang="en-US" sz="9600" b="1" dirty="0">
                <a:solidFill>
                  <a:srgbClr val="7030A0"/>
                </a:solidFill>
              </a:rPr>
              <a:t>a minimum consortium of at least 12 higher education institutions from applicants out of which at least 7 different EU Member States and/or third countries associated to the </a:t>
            </a:r>
            <a:r>
              <a:rPr lang="en-US" sz="9600" b="1" dirty="0" err="1">
                <a:solidFill>
                  <a:srgbClr val="7030A0"/>
                </a:solidFill>
              </a:rPr>
              <a:t>Programme</a:t>
            </a:r>
            <a:r>
              <a:rPr lang="en-US" sz="9600" b="1" dirty="0">
                <a:solidFill>
                  <a:srgbClr val="7030A0"/>
                </a:solidFill>
              </a:rPr>
              <a:t>. Affiliated entities do not count towards the minimum eligibility criteria for the consortium composition.</a:t>
            </a:r>
          </a:p>
          <a:p>
            <a:pPr marL="0" indent="0">
              <a:buClrTx/>
              <a:buNone/>
            </a:pPr>
            <a:r>
              <a:rPr lang="en-US" sz="9600" b="1" dirty="0">
                <a:solidFill>
                  <a:srgbClr val="7030A0"/>
                </a:solidFill>
              </a:rPr>
              <a:t>Max EU-contribution € 1 </a:t>
            </a:r>
            <a:r>
              <a:rPr lang="en-US" sz="9600" b="1" dirty="0" err="1">
                <a:solidFill>
                  <a:srgbClr val="7030A0"/>
                </a:solidFill>
              </a:rPr>
              <a:t>mio</a:t>
            </a:r>
            <a:endParaRPr lang="en-US" sz="9600" b="1" dirty="0">
              <a:solidFill>
                <a:srgbClr val="7030A0"/>
              </a:solidFill>
            </a:endParaRPr>
          </a:p>
          <a:p>
            <a:pPr marL="0" lvl="0" indent="0">
              <a:buClrTx/>
              <a:buNone/>
            </a:pPr>
            <a:endParaRPr lang="fr-BE" sz="8000" b="1" dirty="0">
              <a:solidFill>
                <a:srgbClr val="7030A0"/>
              </a:solidFill>
            </a:endParaRPr>
          </a:p>
          <a:p>
            <a:pPr marL="0" lvl="0" indent="0">
              <a:buClrTx/>
              <a:buNone/>
            </a:pPr>
            <a:endParaRPr lang="en-GB" sz="8000" b="1" dirty="0">
              <a:solidFill>
                <a:srgbClr val="7030A0"/>
              </a:solidFill>
            </a:endParaRPr>
          </a:p>
          <a:p>
            <a:pPr marL="0" lvl="0" indent="0">
              <a:buClrTx/>
              <a:buNone/>
            </a:pPr>
            <a:endParaRPr lang="fr-BE" sz="2400" b="1" dirty="0">
              <a:solidFill>
                <a:srgbClr val="7030A0"/>
              </a:solidFill>
            </a:endParaRPr>
          </a:p>
          <a:p>
            <a:endParaRPr lang="en-US" dirty="0"/>
          </a:p>
        </p:txBody>
      </p:sp>
      <p:sp>
        <p:nvSpPr>
          <p:cNvPr id="5" name="Rounded Rectangle 4"/>
          <p:cNvSpPr/>
          <p:nvPr/>
        </p:nvSpPr>
        <p:spPr>
          <a:xfrm>
            <a:off x="10504170" y="101563"/>
            <a:ext cx="1687830" cy="1831413"/>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18</a:t>
            </a:fld>
            <a:endParaRPr lang="en-GB"/>
          </a:p>
        </p:txBody>
      </p:sp>
    </p:spTree>
    <p:extLst>
      <p:ext uri="{BB962C8B-B14F-4D97-AF65-F5344CB8AC3E}">
        <p14:creationId xmlns:p14="http://schemas.microsoft.com/office/powerpoint/2010/main" val="9527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381991"/>
            <a:ext cx="11692889" cy="5164282"/>
          </a:xfrm>
        </p:spPr>
        <p:txBody>
          <a:bodyPr>
            <a:normAutofit fontScale="32500" lnSpcReduction="20000"/>
          </a:bodyPr>
          <a:lstStyle/>
          <a:p>
            <a:pPr marL="0" lvl="0" indent="0" algn="ctr">
              <a:buClrTx/>
              <a:buNone/>
            </a:pPr>
            <a:r>
              <a:rPr lang="en-GB" sz="11200" b="1" dirty="0">
                <a:solidFill>
                  <a:srgbClr val="7030A0"/>
                </a:solidFill>
                <a:ea typeface="ＭＳ Ｐゴシック" charset="0"/>
                <a:cs typeface="Arial" pitchFamily="34" charset="0"/>
              </a:rPr>
              <a:t>Jean Monnet Policy Debate</a:t>
            </a:r>
            <a:endParaRPr lang="en-GB" sz="11200" b="1" dirty="0">
              <a:solidFill>
                <a:srgbClr val="FF0000"/>
              </a:solidFill>
              <a:ea typeface="ＭＳ Ｐゴシック" charset="0"/>
              <a:cs typeface="Arial" pitchFamily="34" charset="0"/>
            </a:endParaRPr>
          </a:p>
          <a:p>
            <a:pPr marL="0" lvl="0" indent="0">
              <a:buClrTx/>
              <a:buNone/>
            </a:pPr>
            <a:endParaRPr lang="en-GB" sz="8000" b="1" dirty="0">
              <a:solidFill>
                <a:srgbClr val="7030A0"/>
              </a:solidFill>
            </a:endParaRPr>
          </a:p>
          <a:p>
            <a:pPr marL="0" lvl="0" indent="0">
              <a:buClrTx/>
              <a:buNone/>
            </a:pPr>
            <a:r>
              <a:rPr lang="en-GB" sz="9600" b="1" dirty="0">
                <a:solidFill>
                  <a:srgbClr val="7030A0"/>
                </a:solidFill>
              </a:rPr>
              <a:t>B) </a:t>
            </a:r>
            <a:r>
              <a:rPr lang="en-GB" sz="8600" b="1" u="sng" dirty="0">
                <a:solidFill>
                  <a:srgbClr val="7030A0"/>
                </a:solidFill>
              </a:rPr>
              <a:t>Network on external policy issues on the  following thematic: “Values and Democracy” </a:t>
            </a:r>
          </a:p>
          <a:p>
            <a:pPr marL="0" indent="0">
              <a:buClrTx/>
              <a:buNone/>
            </a:pPr>
            <a:endParaRPr lang="en-US" sz="8000" b="1" dirty="0">
              <a:solidFill>
                <a:srgbClr val="7030A0"/>
              </a:solidFill>
            </a:endParaRPr>
          </a:p>
          <a:p>
            <a:pPr marL="0" indent="0">
              <a:buClrTx/>
              <a:buNone/>
            </a:pPr>
            <a:r>
              <a:rPr lang="en-US" sz="7400" b="1" dirty="0">
                <a:solidFill>
                  <a:srgbClr val="7030A0"/>
                </a:solidFill>
              </a:rPr>
              <a:t>Any HEI in the world –  Exception:  </a:t>
            </a:r>
            <a:r>
              <a:rPr lang="en-US" sz="7400" b="1" dirty="0" err="1">
                <a:solidFill>
                  <a:srgbClr val="7030A0"/>
                </a:solidFill>
              </a:rPr>
              <a:t>organisations</a:t>
            </a:r>
            <a:r>
              <a:rPr lang="en-US" sz="7400" b="1" dirty="0">
                <a:solidFill>
                  <a:srgbClr val="7030A0"/>
                </a:solidFill>
              </a:rPr>
              <a:t> from Belarus and the Russian Federation are not eligible to participate in these actions.</a:t>
            </a:r>
          </a:p>
          <a:p>
            <a:pPr marL="0" indent="0">
              <a:buClrTx/>
              <a:buNone/>
            </a:pPr>
            <a:endParaRPr lang="en-US" sz="7400" b="1" dirty="0">
              <a:solidFill>
                <a:srgbClr val="7030A0"/>
              </a:solidFill>
            </a:endParaRPr>
          </a:p>
          <a:p>
            <a:pPr marL="0" indent="0">
              <a:buClrTx/>
              <a:buNone/>
            </a:pPr>
            <a:r>
              <a:rPr lang="en-US" sz="7400" b="1" dirty="0">
                <a:solidFill>
                  <a:srgbClr val="7030A0"/>
                </a:solidFill>
              </a:rPr>
              <a:t>Consortium composition: at least 12 higher education institutions with applicants out of which at least 6 participants from different third countries not associated to the </a:t>
            </a:r>
            <a:r>
              <a:rPr lang="en-US" sz="7400" b="1" dirty="0" err="1">
                <a:solidFill>
                  <a:srgbClr val="7030A0"/>
                </a:solidFill>
              </a:rPr>
              <a:t>Programme</a:t>
            </a:r>
            <a:r>
              <a:rPr lang="en-US" sz="7400" b="1" dirty="0">
                <a:solidFill>
                  <a:srgbClr val="7030A0"/>
                </a:solidFill>
              </a:rPr>
              <a:t> and funded covered by EU external action instruments. Affiliated entities do not count towards the minimum eligibility criteria for the consortium composition.</a:t>
            </a:r>
          </a:p>
          <a:p>
            <a:pPr marL="0" indent="0">
              <a:buClrTx/>
              <a:buNone/>
            </a:pPr>
            <a:endParaRPr lang="en-US" sz="7400" b="1" dirty="0">
              <a:solidFill>
                <a:srgbClr val="7030A0"/>
              </a:solidFill>
            </a:endParaRPr>
          </a:p>
          <a:p>
            <a:pPr marL="0" indent="0">
              <a:buClrTx/>
              <a:buNone/>
            </a:pPr>
            <a:r>
              <a:rPr lang="en-US" sz="7400" b="1" dirty="0">
                <a:solidFill>
                  <a:srgbClr val="7030A0"/>
                </a:solidFill>
              </a:rPr>
              <a:t>Max EU-contribution € 1,2 </a:t>
            </a:r>
            <a:r>
              <a:rPr lang="en-US" sz="7400" b="1" dirty="0" err="1">
                <a:solidFill>
                  <a:srgbClr val="7030A0"/>
                </a:solidFill>
              </a:rPr>
              <a:t>mio</a:t>
            </a:r>
            <a:endParaRPr lang="en-US" sz="7400" b="1" dirty="0">
              <a:solidFill>
                <a:srgbClr val="7030A0"/>
              </a:solidFill>
            </a:endParaRPr>
          </a:p>
          <a:p>
            <a:pPr marL="0" indent="0">
              <a:buClrTx/>
              <a:buNone/>
            </a:pPr>
            <a:endParaRPr lang="en-GB" sz="8000" b="1" dirty="0">
              <a:solidFill>
                <a:srgbClr val="7030A0"/>
              </a:solidFill>
            </a:endParaRPr>
          </a:p>
          <a:p>
            <a:pPr marL="0" lvl="0" indent="0">
              <a:buClrTx/>
              <a:buNone/>
            </a:pPr>
            <a:endParaRPr lang="fr-BE" sz="2400" b="1" dirty="0">
              <a:solidFill>
                <a:srgbClr val="7030A0"/>
              </a:solidFill>
            </a:endParaRPr>
          </a:p>
          <a:p>
            <a:endParaRPr lang="en-US" dirty="0"/>
          </a:p>
        </p:txBody>
      </p:sp>
      <p:sp>
        <p:nvSpPr>
          <p:cNvPr id="5" name="Rounded Rectangle 4"/>
          <p:cNvSpPr/>
          <p:nvPr/>
        </p:nvSpPr>
        <p:spPr>
          <a:xfrm>
            <a:off x="10504170" y="101563"/>
            <a:ext cx="1687830" cy="1831413"/>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19</a:t>
            </a:fld>
            <a:endParaRPr lang="en-GB"/>
          </a:p>
        </p:txBody>
      </p:sp>
    </p:spTree>
    <p:extLst>
      <p:ext uri="{BB962C8B-B14F-4D97-AF65-F5344CB8AC3E}">
        <p14:creationId xmlns:p14="http://schemas.microsoft.com/office/powerpoint/2010/main" val="54290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346970706"/>
              </p:ext>
            </p:extLst>
          </p:nvPr>
        </p:nvGraphicFramePr>
        <p:xfrm>
          <a:off x="591525" y="2742046"/>
          <a:ext cx="109728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2667" dirty="0">
                <a:solidFill>
                  <a:srgbClr val="FF6600"/>
                </a:solidFill>
                <a:ea typeface="ＭＳ Ｐゴシック" charset="0"/>
              </a:rPr>
            </a:br>
            <a:r>
              <a:rPr lang="en-US" sz="12800" b="1" dirty="0">
                <a:solidFill>
                  <a:srgbClr val="0070C0"/>
                </a:solidFill>
              </a:rPr>
              <a:t>Jean Monnet Actions in the field of Higher Education</a:t>
            </a: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9" name="Rectangle 8"/>
          <p:cNvSpPr>
            <a:spLocks noChangeArrowheads="1"/>
          </p:cNvSpPr>
          <p:nvPr/>
        </p:nvSpPr>
        <p:spPr bwMode="auto">
          <a:xfrm>
            <a:off x="1374681" y="1464181"/>
            <a:ext cx="9621147" cy="814532"/>
          </a:xfrm>
          <a:prstGeom prst="rect">
            <a:avLst/>
          </a:prstGeom>
          <a:solidFill>
            <a:srgbClr val="004494"/>
          </a:solidFill>
          <a:ln w="12700" algn="ctr">
            <a:solidFill>
              <a:schemeClr val="bg1"/>
            </a:solidFill>
            <a:miter lim="800000"/>
            <a:headEnd type="none" w="sm" len="sm"/>
            <a:tailEnd/>
          </a:ln>
        </p:spPr>
        <p:txBody>
          <a:bodyPr lIns="36000" tIns="36000" rIns="36000" bIns="36000" anchor="ctr"/>
          <a:lstStyle/>
          <a:p>
            <a:pPr algn="ctr">
              <a:lnSpc>
                <a:spcPct val="75000"/>
              </a:lnSpc>
              <a:defRPr/>
            </a:pPr>
            <a:r>
              <a:rPr lang="en-US" altLang="ja-JP" sz="3600" b="1" dirty="0">
                <a:solidFill>
                  <a:schemeClr val="bg1"/>
                </a:solidFill>
                <a:ea typeface="ＭＳ Ｐゴシック" pitchFamily="50" charset="-128"/>
                <a:cs typeface="Arial" charset="0"/>
              </a:rPr>
              <a:t>New ERASMUS+ </a:t>
            </a:r>
            <a:r>
              <a:rPr lang="en-US" altLang="ja-JP" sz="3600" b="1" dirty="0" err="1">
                <a:solidFill>
                  <a:schemeClr val="bg1"/>
                </a:solidFill>
                <a:ea typeface="ＭＳ Ｐゴシック" pitchFamily="50" charset="-128"/>
                <a:cs typeface="Arial" charset="0"/>
              </a:rPr>
              <a:t>Programme</a:t>
            </a:r>
            <a:r>
              <a:rPr lang="en-US" altLang="ja-JP" sz="3600" b="1" dirty="0">
                <a:solidFill>
                  <a:schemeClr val="bg1"/>
                </a:solidFill>
                <a:ea typeface="ＭＳ Ｐゴシック" pitchFamily="50" charset="-128"/>
                <a:cs typeface="Arial" charset="0"/>
              </a:rPr>
              <a:t> 2021-2027</a:t>
            </a:r>
          </a:p>
        </p:txBody>
      </p:sp>
      <p:sp>
        <p:nvSpPr>
          <p:cNvPr id="2" name="Footer Placeholder 1"/>
          <p:cNvSpPr>
            <a:spLocks noGrp="1"/>
          </p:cNvSpPr>
          <p:nvPr>
            <p:ph type="ftr" sz="quarter" idx="11"/>
          </p:nvPr>
        </p:nvSpPr>
        <p:spPr/>
        <p:txBody>
          <a:bodyPr/>
          <a:lstStyle/>
          <a:p>
            <a:pPr>
              <a:defRPr/>
            </a:pPr>
            <a:endParaRPr lang="en-GB"/>
          </a:p>
        </p:txBody>
      </p:sp>
      <p:sp>
        <p:nvSpPr>
          <p:cNvPr id="3" name="Slide Number Placeholder 2"/>
          <p:cNvSpPr>
            <a:spLocks noGrp="1"/>
          </p:cNvSpPr>
          <p:nvPr>
            <p:ph type="sldNum" sz="quarter" idx="12"/>
          </p:nvPr>
        </p:nvSpPr>
        <p:spPr/>
        <p:txBody>
          <a:bodyPr/>
          <a:lstStyle/>
          <a:p>
            <a:pPr>
              <a:defRPr/>
            </a:pPr>
            <a:fld id="{6414EB89-A624-45C3-A6F8-0BF78098A22B}" type="slidenum">
              <a:rPr lang="en-GB" smtClean="0"/>
              <a:pPr>
                <a:defRPr/>
              </a:pPr>
              <a:t>2</a:t>
            </a:fld>
            <a:endParaRPr lang="en-GB"/>
          </a:p>
        </p:txBody>
      </p:sp>
    </p:spTree>
    <p:extLst>
      <p:ext uri="{BB962C8B-B14F-4D97-AF65-F5344CB8AC3E}">
        <p14:creationId xmlns:p14="http://schemas.microsoft.com/office/powerpoint/2010/main" val="11652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381991"/>
            <a:ext cx="11692889" cy="5164282"/>
          </a:xfrm>
        </p:spPr>
        <p:txBody>
          <a:bodyPr>
            <a:normAutofit fontScale="25000" lnSpcReduction="20000"/>
          </a:bodyPr>
          <a:lstStyle/>
          <a:p>
            <a:pPr marL="0" lvl="0" indent="0" algn="ctr">
              <a:buClrTx/>
              <a:buNone/>
            </a:pPr>
            <a:r>
              <a:rPr lang="en-GB" sz="11200" b="1" dirty="0">
                <a:solidFill>
                  <a:srgbClr val="7030A0"/>
                </a:solidFill>
                <a:ea typeface="ＭＳ Ｐゴシック" charset="0"/>
                <a:cs typeface="Arial" pitchFamily="34" charset="0"/>
              </a:rPr>
              <a:t>Jean Monnet Policy Debate</a:t>
            </a:r>
          </a:p>
          <a:p>
            <a:pPr marL="0" indent="0">
              <a:buClrTx/>
              <a:buNone/>
            </a:pPr>
            <a:endParaRPr lang="en-GB" sz="8000" b="1" dirty="0">
              <a:solidFill>
                <a:srgbClr val="7030A0"/>
              </a:solidFill>
            </a:endParaRPr>
          </a:p>
          <a:p>
            <a:pPr marL="0" lvl="0" indent="0">
              <a:buClrTx/>
              <a:buNone/>
            </a:pPr>
            <a:r>
              <a:rPr lang="en-IE" sz="11200" b="1" u="sng" dirty="0">
                <a:solidFill>
                  <a:srgbClr val="7030A0"/>
                </a:solidFill>
              </a:rPr>
              <a:t>C) Network on external policy issues on the thematic : “EU-Africa“</a:t>
            </a:r>
          </a:p>
          <a:p>
            <a:pPr marL="0" lvl="0" indent="0">
              <a:buClrTx/>
              <a:buNone/>
            </a:pPr>
            <a:endParaRPr lang="en-IE" sz="11200" b="1" u="sng" dirty="0">
              <a:solidFill>
                <a:srgbClr val="7030A0"/>
              </a:solidFill>
            </a:endParaRPr>
          </a:p>
          <a:p>
            <a:pPr marL="0" indent="0">
              <a:buClrTx/>
              <a:buNone/>
            </a:pPr>
            <a:r>
              <a:rPr lang="en-IE" sz="9600" b="1" dirty="0">
                <a:solidFill>
                  <a:srgbClr val="7030A0"/>
                </a:solidFill>
              </a:rPr>
              <a:t>Applicants must be: higher education institution (HEI); established in an EU Member State or third country associated to the Programme or in the following third countries not associated to the Programme: Sub Saharan Africa countries (region 9); Algeria, Egypt, Libya, Morocco, Tunisia (Region 3).</a:t>
            </a:r>
          </a:p>
          <a:p>
            <a:pPr marL="0" indent="0">
              <a:buClrTx/>
              <a:buNone/>
            </a:pPr>
            <a:endParaRPr lang="en-IE" sz="9600" b="1" dirty="0">
              <a:solidFill>
                <a:srgbClr val="7030A0"/>
              </a:solidFill>
            </a:endParaRPr>
          </a:p>
          <a:p>
            <a:pPr marL="0" indent="0">
              <a:buClrTx/>
              <a:buNone/>
            </a:pPr>
            <a:r>
              <a:rPr lang="en-IE" sz="9600" b="1" dirty="0">
                <a:solidFill>
                  <a:srgbClr val="7030A0"/>
                </a:solidFill>
              </a:rPr>
              <a:t>Consortium composition: at least 10 applicants from at least 5 different Sub-Saharan Africa countries (Region 9). </a:t>
            </a:r>
            <a:r>
              <a:rPr lang="en-IE" sz="9600" dirty="0"/>
              <a:t>. </a:t>
            </a:r>
            <a:r>
              <a:rPr lang="en-IE" sz="9600" b="1" dirty="0">
                <a:solidFill>
                  <a:srgbClr val="7030A0"/>
                </a:solidFill>
              </a:rPr>
              <a:t>The coordinator has to be established in an EU Member States and/or a third country associated to the Programme. </a:t>
            </a:r>
          </a:p>
          <a:p>
            <a:pPr marL="0" indent="0">
              <a:buClrTx/>
              <a:buNone/>
            </a:pPr>
            <a:r>
              <a:rPr lang="en-IE" sz="9600" b="1" dirty="0">
                <a:solidFill>
                  <a:srgbClr val="7030A0"/>
                </a:solidFill>
              </a:rPr>
              <a:t>Max EU-contribution € 1,2 </a:t>
            </a:r>
            <a:r>
              <a:rPr lang="en-IE" sz="9600" b="1" dirty="0" err="1">
                <a:solidFill>
                  <a:srgbClr val="7030A0"/>
                </a:solidFill>
              </a:rPr>
              <a:t>mio</a:t>
            </a:r>
            <a:endParaRPr lang="en-IE" sz="9600" b="1" dirty="0">
              <a:solidFill>
                <a:srgbClr val="7030A0"/>
              </a:solidFill>
            </a:endParaRPr>
          </a:p>
          <a:p>
            <a:pPr marL="0" indent="0">
              <a:buClrTx/>
              <a:buNone/>
            </a:pPr>
            <a:endParaRPr lang="en-IE" sz="9600" b="1" dirty="0">
              <a:solidFill>
                <a:srgbClr val="7030A0"/>
              </a:solidFill>
            </a:endParaRPr>
          </a:p>
          <a:p>
            <a:pPr marL="0" lvl="0" indent="0">
              <a:buClrTx/>
              <a:buNone/>
            </a:pPr>
            <a:endParaRPr lang="fr-BE" sz="7400" b="1" dirty="0">
              <a:solidFill>
                <a:srgbClr val="7030A0"/>
              </a:solidFill>
            </a:endParaRPr>
          </a:p>
          <a:p>
            <a:endParaRPr lang="en-US" dirty="0"/>
          </a:p>
        </p:txBody>
      </p:sp>
      <p:sp>
        <p:nvSpPr>
          <p:cNvPr id="5" name="Rounded Rectangle 4"/>
          <p:cNvSpPr/>
          <p:nvPr/>
        </p:nvSpPr>
        <p:spPr>
          <a:xfrm>
            <a:off x="10504170" y="0"/>
            <a:ext cx="1687830" cy="1831413"/>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20</a:t>
            </a:fld>
            <a:endParaRPr lang="en-GB"/>
          </a:p>
        </p:txBody>
      </p:sp>
    </p:spTree>
    <p:extLst>
      <p:ext uri="{BB962C8B-B14F-4D97-AF65-F5344CB8AC3E}">
        <p14:creationId xmlns:p14="http://schemas.microsoft.com/office/powerpoint/2010/main" val="905922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 y="1304914"/>
            <a:ext cx="11807537" cy="5415926"/>
          </a:xfrm>
        </p:spPr>
        <p:txBody>
          <a:bodyPr>
            <a:normAutofit fontScale="32500" lnSpcReduction="20000"/>
          </a:bodyPr>
          <a:lstStyle/>
          <a:p>
            <a:pPr marL="0" indent="0" algn="ctr">
              <a:buNone/>
            </a:pPr>
            <a:r>
              <a:rPr lang="en-GB" sz="8600" b="1" dirty="0">
                <a:solidFill>
                  <a:srgbClr val="7030A0"/>
                </a:solidFill>
                <a:ea typeface="ＭＳ Ｐゴシック" charset="0"/>
                <a:cs typeface="Arial" pitchFamily="34" charset="0"/>
              </a:rPr>
              <a:t>Jean Monnet Policy Debate</a:t>
            </a:r>
          </a:p>
          <a:p>
            <a:pPr marL="0" indent="0" algn="ctr">
              <a:buNone/>
            </a:pPr>
            <a:endParaRPr lang="en-GB" sz="4600" b="1" dirty="0">
              <a:solidFill>
                <a:srgbClr val="7030A0"/>
              </a:solidFill>
              <a:ea typeface="ＭＳ Ｐゴシック" charset="0"/>
              <a:cs typeface="Arial" pitchFamily="34" charset="0"/>
            </a:endParaRPr>
          </a:p>
          <a:p>
            <a:pPr marL="0" indent="0">
              <a:buNone/>
            </a:pPr>
            <a:r>
              <a:rPr lang="fr-BE" sz="8600" b="1" u="sng" dirty="0">
                <a:solidFill>
                  <a:srgbClr val="7030A0"/>
                </a:solidFill>
              </a:rPr>
              <a:t>Networks in </a:t>
            </a:r>
            <a:r>
              <a:rPr lang="fr-BE" sz="8600" b="1" u="sng" dirty="0" err="1">
                <a:solidFill>
                  <a:srgbClr val="7030A0"/>
                </a:solidFill>
              </a:rPr>
              <a:t>other</a:t>
            </a:r>
            <a:r>
              <a:rPr lang="fr-BE" sz="8600" b="1" u="sng" dirty="0">
                <a:solidFill>
                  <a:srgbClr val="7030A0"/>
                </a:solidFill>
              </a:rPr>
              <a:t> </a:t>
            </a:r>
            <a:r>
              <a:rPr lang="fr-BE" sz="8600" b="1" u="sng" dirty="0" err="1">
                <a:solidFill>
                  <a:srgbClr val="7030A0"/>
                </a:solidFill>
              </a:rPr>
              <a:t>fields</a:t>
            </a:r>
            <a:r>
              <a:rPr lang="fr-BE" sz="8600" b="1" u="sng" dirty="0">
                <a:solidFill>
                  <a:srgbClr val="7030A0"/>
                </a:solidFill>
              </a:rPr>
              <a:t> of </a:t>
            </a:r>
            <a:r>
              <a:rPr lang="fr-BE" sz="8600" b="1" u="sng" dirty="0" err="1">
                <a:solidFill>
                  <a:srgbClr val="7030A0"/>
                </a:solidFill>
              </a:rPr>
              <a:t>Education</a:t>
            </a:r>
            <a:r>
              <a:rPr lang="fr-BE" sz="8600" b="1" u="sng" dirty="0">
                <a:solidFill>
                  <a:srgbClr val="7030A0"/>
                </a:solidFill>
              </a:rPr>
              <a:t> and Training </a:t>
            </a:r>
            <a:endParaRPr lang="en-GB" sz="8600" b="1" u="sng" dirty="0">
              <a:solidFill>
                <a:srgbClr val="7030A0"/>
              </a:solidFill>
            </a:endParaRPr>
          </a:p>
          <a:p>
            <a:pPr marL="0" indent="0">
              <a:buNone/>
            </a:pPr>
            <a:r>
              <a:rPr lang="en-GB" sz="6200" b="1" dirty="0">
                <a:solidFill>
                  <a:srgbClr val="7030A0"/>
                </a:solidFill>
              </a:rPr>
              <a:t>Activities facilitate common understanding on learning methodologies about European Union matters among practitioners working in different contexts, facing different challenges and constraints due the national legislations and the structure of the curricula.</a:t>
            </a:r>
          </a:p>
          <a:p>
            <a:pPr marL="0" indent="0">
              <a:buNone/>
            </a:pPr>
            <a:r>
              <a:rPr lang="en-US" sz="6200" b="1" dirty="0">
                <a:solidFill>
                  <a:srgbClr val="7030A0"/>
                </a:solidFill>
              </a:rPr>
              <a:t>ONLY: EU Member States or third countries associated to the </a:t>
            </a:r>
            <a:r>
              <a:rPr lang="en-US" sz="6200" b="1" dirty="0" err="1">
                <a:solidFill>
                  <a:srgbClr val="7030A0"/>
                </a:solidFill>
              </a:rPr>
              <a:t>Programme</a:t>
            </a:r>
            <a:r>
              <a:rPr lang="en-US" sz="6200" b="1" dirty="0">
                <a:solidFill>
                  <a:srgbClr val="7030A0"/>
                </a:solidFill>
              </a:rPr>
              <a:t>.</a:t>
            </a:r>
          </a:p>
          <a:p>
            <a:pPr marL="0" indent="0">
              <a:buNone/>
            </a:pPr>
            <a:r>
              <a:rPr lang="fr-BE" sz="6200" b="1" dirty="0">
                <a:solidFill>
                  <a:srgbClr val="7030A0"/>
                </a:solidFill>
              </a:rPr>
              <a:t>Max EU-Contribution: € 300.000</a:t>
            </a:r>
            <a:endParaRPr lang="en-GB" sz="6200" b="1" dirty="0">
              <a:solidFill>
                <a:srgbClr val="7030A0"/>
              </a:solidFill>
            </a:endParaRPr>
          </a:p>
          <a:p>
            <a:pPr marL="0" indent="0">
              <a:buNone/>
            </a:pPr>
            <a:endParaRPr lang="en-GB" sz="6200" b="1" dirty="0">
              <a:solidFill>
                <a:srgbClr val="7030A0"/>
              </a:solidFill>
            </a:endParaRPr>
          </a:p>
          <a:p>
            <a:pPr marL="0" indent="0">
              <a:buNone/>
            </a:pPr>
            <a:r>
              <a:rPr lang="en-GB" sz="6200" b="1" dirty="0">
                <a:solidFill>
                  <a:srgbClr val="7030A0"/>
                </a:solidFill>
              </a:rPr>
              <a:t>AIM: </a:t>
            </a:r>
          </a:p>
          <a:p>
            <a:pPr>
              <a:buFontTx/>
              <a:buChar char="-"/>
            </a:pPr>
            <a:r>
              <a:rPr lang="en-GB" sz="6200" b="1" dirty="0">
                <a:solidFill>
                  <a:srgbClr val="7030A0"/>
                </a:solidFill>
              </a:rPr>
              <a:t>Offer support to schools &amp; VETs, (ISCED 1 – 4), and/or higher education Institutions involved in Teacher Training /Education for boosting knowledge on how to teach European Union subjects;</a:t>
            </a:r>
          </a:p>
          <a:p>
            <a:pPr>
              <a:buFontTx/>
              <a:buChar char="-"/>
            </a:pPr>
            <a:r>
              <a:rPr lang="en-GB" sz="6200" b="1" dirty="0">
                <a:solidFill>
                  <a:srgbClr val="7030A0"/>
                </a:solidFill>
              </a:rPr>
              <a:t>Exchange of knowledge, collaborative working on specific subjects and on methodologies, co-teaching experiences;</a:t>
            </a:r>
          </a:p>
          <a:p>
            <a:pPr>
              <a:buFontTx/>
              <a:buChar char="-"/>
            </a:pPr>
            <a:r>
              <a:rPr lang="en-GB" sz="6200" b="1" dirty="0">
                <a:solidFill>
                  <a:srgbClr val="7030A0"/>
                </a:solidFill>
              </a:rPr>
              <a:t>Enhancing cooperation between different schools/VETs (ISCED 1 – 4),  teacher training /education providers; creating a solid and sustainable knowledge platform amongst them.  </a:t>
            </a:r>
          </a:p>
          <a:p>
            <a:pPr>
              <a:buFontTx/>
              <a:buChar char="-"/>
            </a:pPr>
            <a:endParaRPr lang="en-GB" sz="3200" dirty="0">
              <a:solidFill>
                <a:srgbClr val="7030A0"/>
              </a:solidFill>
            </a:endParaRPr>
          </a:p>
          <a:p>
            <a:endParaRPr lang="en-US" dirty="0"/>
          </a:p>
        </p:txBody>
      </p:sp>
      <p:sp>
        <p:nvSpPr>
          <p:cNvPr id="7" name="Title 1"/>
          <p:cNvSpPr txBox="1">
            <a:spLocks/>
          </p:cNvSpPr>
          <p:nvPr/>
        </p:nvSpPr>
        <p:spPr>
          <a:xfrm>
            <a:off x="591525" y="1304914"/>
            <a:ext cx="10972800" cy="45719"/>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2667" dirty="0">
                <a:solidFill>
                  <a:srgbClr val="FF6600"/>
                </a:solidFill>
                <a:ea typeface="ＭＳ Ｐゴシック" charset="0"/>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4" name="Rounded Rectangle 3"/>
          <p:cNvSpPr/>
          <p:nvPr/>
        </p:nvSpPr>
        <p:spPr>
          <a:xfrm>
            <a:off x="10489687" y="0"/>
            <a:ext cx="1702313" cy="1727237"/>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414EB89-A624-45C3-A6F8-0BF78098A22B}" type="slidenum">
              <a:rPr lang="en-GB" smtClean="0"/>
              <a:pPr>
                <a:defRPr/>
              </a:pPr>
              <a:t>21</a:t>
            </a:fld>
            <a:endParaRPr lang="en-GB"/>
          </a:p>
        </p:txBody>
      </p:sp>
    </p:spTree>
    <p:extLst>
      <p:ext uri="{BB962C8B-B14F-4D97-AF65-F5344CB8AC3E}">
        <p14:creationId xmlns:p14="http://schemas.microsoft.com/office/powerpoint/2010/main" val="150505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314137" y="2202874"/>
            <a:ext cx="2699754" cy="3718530"/>
          </a:xfrm>
          <a:prstGeom prst="rect">
            <a:avLst/>
          </a:prstGeom>
        </p:spPr>
      </p:pic>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r>
              <a:rPr lang="en-IE" sz="12800" b="1" dirty="0">
                <a:solidFill>
                  <a:schemeClr val="accent1">
                    <a:lumMod val="50000"/>
                  </a:schemeClr>
                </a:solidFill>
                <a:latin typeface="+mn-lt"/>
              </a:rPr>
              <a:t>Award criteria - </a:t>
            </a:r>
            <a:r>
              <a:rPr lang="fr-BE" sz="12800" b="1" dirty="0">
                <a:solidFill>
                  <a:schemeClr val="accent1">
                    <a:lumMod val="50000"/>
                  </a:schemeClr>
                </a:solidFill>
                <a:latin typeface="+mn-lt"/>
              </a:rPr>
              <a:t>Jean Monnet Actions 2021 - 2027</a:t>
            </a:r>
            <a:endParaRPr lang="en-GB" sz="12800" b="1" dirty="0">
              <a:solidFill>
                <a:schemeClr val="accent1">
                  <a:lumMod val="50000"/>
                </a:schemeClr>
              </a:solidFill>
              <a:latin typeface="+mn-lt"/>
            </a:endParaRPr>
          </a:p>
          <a:p>
            <a:pPr algn="ct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7960" y="0"/>
            <a:ext cx="1906843" cy="1810642"/>
          </a:xfrm>
          <a:prstGeom prst="rect">
            <a:avLst/>
          </a:prstGeom>
        </p:spPr>
      </p:pic>
      <p:grpSp>
        <p:nvGrpSpPr>
          <p:cNvPr id="13" name="Group 12"/>
          <p:cNvGrpSpPr/>
          <p:nvPr/>
        </p:nvGrpSpPr>
        <p:grpSpPr>
          <a:xfrm>
            <a:off x="3342142" y="2202874"/>
            <a:ext cx="2568897" cy="3559897"/>
            <a:chOff x="2762604" y="-1"/>
            <a:chExt cx="2568897" cy="3559897"/>
          </a:xfrm>
        </p:grpSpPr>
        <p:sp>
          <p:nvSpPr>
            <p:cNvPr id="14" name="Flowchart: Manual Operation 13"/>
            <p:cNvSpPr/>
            <p:nvPr/>
          </p:nvSpPr>
          <p:spPr>
            <a:xfrm rot="16200000">
              <a:off x="2267104" y="495499"/>
              <a:ext cx="3559897" cy="2568897"/>
            </a:xfrm>
            <a:prstGeom prst="flowChartManualOperation">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Flowchart: Manual Operation 4"/>
            <p:cNvSpPr txBox="1"/>
            <p:nvPr/>
          </p:nvSpPr>
          <p:spPr>
            <a:xfrm rot="21600000">
              <a:off x="2762604" y="711978"/>
              <a:ext cx="2568897" cy="2135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GB" sz="2400" kern="1200" noProof="0" dirty="0"/>
                <a:t>Quality of the project design and implementation</a:t>
              </a:r>
            </a:p>
          </p:txBody>
        </p:sp>
      </p:grpSp>
      <p:grpSp>
        <p:nvGrpSpPr>
          <p:cNvPr id="16" name="Group 15"/>
          <p:cNvGrpSpPr/>
          <p:nvPr/>
        </p:nvGrpSpPr>
        <p:grpSpPr>
          <a:xfrm>
            <a:off x="6239289" y="2202874"/>
            <a:ext cx="2581313" cy="3559897"/>
            <a:chOff x="5540623" y="-1"/>
            <a:chExt cx="2581313" cy="3559897"/>
          </a:xfrm>
        </p:grpSpPr>
        <p:sp>
          <p:nvSpPr>
            <p:cNvPr id="17" name="Flowchart: Manual Operation 16"/>
            <p:cNvSpPr/>
            <p:nvPr/>
          </p:nvSpPr>
          <p:spPr>
            <a:xfrm rot="16200000">
              <a:off x="5051331" y="489291"/>
              <a:ext cx="3559897" cy="2581313"/>
            </a:xfrm>
            <a:prstGeom prst="flowChartManualOperation">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lowchart: Manual Operation 4"/>
            <p:cNvSpPr txBox="1"/>
            <p:nvPr/>
          </p:nvSpPr>
          <p:spPr>
            <a:xfrm rot="21600000">
              <a:off x="5540623" y="711978"/>
              <a:ext cx="2581313" cy="2135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0" kern="1200" dirty="0"/>
                <a:t>Quality of partnership and cooperation arrangements </a:t>
              </a:r>
              <a:endParaRPr lang="en-GB" sz="2400" b="0" kern="1200" noProof="0" dirty="0"/>
            </a:p>
          </p:txBody>
        </p:sp>
      </p:grpSp>
      <p:grpSp>
        <p:nvGrpSpPr>
          <p:cNvPr id="22" name="Group 21"/>
          <p:cNvGrpSpPr/>
          <p:nvPr/>
        </p:nvGrpSpPr>
        <p:grpSpPr>
          <a:xfrm>
            <a:off x="9029700" y="2452256"/>
            <a:ext cx="2523711" cy="3658810"/>
            <a:chOff x="8315536" y="-1"/>
            <a:chExt cx="2581313" cy="3559897"/>
          </a:xfrm>
        </p:grpSpPr>
        <p:sp>
          <p:nvSpPr>
            <p:cNvPr id="23" name="Flowchart: Manual Operation 22"/>
            <p:cNvSpPr/>
            <p:nvPr/>
          </p:nvSpPr>
          <p:spPr>
            <a:xfrm rot="16200000">
              <a:off x="7826244" y="489291"/>
              <a:ext cx="3559897" cy="2581313"/>
            </a:xfrm>
            <a:prstGeom prst="flowChartManualOperation">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Flowchart: Manual Operation 4"/>
            <p:cNvSpPr txBox="1"/>
            <p:nvPr/>
          </p:nvSpPr>
          <p:spPr>
            <a:xfrm>
              <a:off x="8492290" y="711978"/>
              <a:ext cx="2404559" cy="2135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GB" sz="2400" b="0" kern="1200" dirty="0"/>
                <a:t>Impact, dissemination and sustainability</a:t>
              </a:r>
              <a:endParaRPr lang="en-GB" sz="2400" b="0" kern="1200" noProof="0" dirty="0"/>
            </a:p>
          </p:txBody>
        </p:sp>
      </p:grpSp>
      <p:sp>
        <p:nvSpPr>
          <p:cNvPr id="3" name="Footer Placeholder 2"/>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414EB89-A624-45C3-A6F8-0BF78098A22B}" type="slidenum">
              <a:rPr lang="en-GB" smtClean="0"/>
              <a:pPr>
                <a:defRPr/>
              </a:pPr>
              <a:t>22</a:t>
            </a:fld>
            <a:endParaRPr lang="en-GB"/>
          </a:p>
        </p:txBody>
      </p:sp>
    </p:spTree>
    <p:extLst>
      <p:ext uri="{BB962C8B-B14F-4D97-AF65-F5344CB8AC3E}">
        <p14:creationId xmlns:p14="http://schemas.microsoft.com/office/powerpoint/2010/main" val="3167907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159" y="1413163"/>
            <a:ext cx="10972800" cy="5049982"/>
          </a:xfrm>
        </p:spPr>
        <p:txBody>
          <a:bodyPr>
            <a:normAutofit lnSpcReduction="10000"/>
          </a:bodyPr>
          <a:lstStyle/>
          <a:p>
            <a:pPr marL="0" lvl="0" indent="0">
              <a:buClrTx/>
              <a:buNone/>
            </a:pPr>
            <a:r>
              <a:rPr lang="en-IE" sz="3600" b="1" dirty="0">
                <a:solidFill>
                  <a:srgbClr val="5B9BD5">
                    <a:lumMod val="75000"/>
                  </a:srgbClr>
                </a:solidFill>
              </a:rPr>
              <a:t>Award Criteria – Jean Monnet Actions</a:t>
            </a:r>
          </a:p>
          <a:p>
            <a:pPr marL="0" lvl="0" indent="0">
              <a:buClrTx/>
              <a:buNone/>
            </a:pPr>
            <a:endParaRPr lang="en-IE" b="1" dirty="0">
              <a:solidFill>
                <a:srgbClr val="5B9BD5">
                  <a:lumMod val="75000"/>
                </a:srgbClr>
              </a:solidFill>
            </a:endParaRPr>
          </a:p>
          <a:p>
            <a:pPr marL="0" lvl="0" indent="0">
              <a:buClrTx/>
              <a:buNone/>
            </a:pPr>
            <a:r>
              <a:rPr lang="en-IE" sz="2600" b="1" dirty="0">
                <a:solidFill>
                  <a:srgbClr val="5B9BD5">
                    <a:lumMod val="75000"/>
                  </a:srgbClr>
                </a:solidFill>
              </a:rPr>
              <a:t>- Slight differences </a:t>
            </a:r>
            <a:r>
              <a:rPr lang="en-IE" sz="2600" dirty="0">
                <a:solidFill>
                  <a:srgbClr val="5B9BD5">
                    <a:lumMod val="75000"/>
                  </a:srgbClr>
                </a:solidFill>
              </a:rPr>
              <a:t>between </a:t>
            </a:r>
            <a:r>
              <a:rPr lang="en-IE" sz="2600" b="1" dirty="0">
                <a:solidFill>
                  <a:srgbClr val="5B9BD5">
                    <a:lumMod val="75000"/>
                  </a:srgbClr>
                </a:solidFill>
              </a:rPr>
              <a:t>the Jean Monnet actions.</a:t>
            </a:r>
          </a:p>
          <a:p>
            <a:pPr marL="0" lvl="0" indent="0">
              <a:buClrTx/>
              <a:buNone/>
            </a:pPr>
            <a:r>
              <a:rPr lang="en-IE" sz="2600" dirty="0">
                <a:solidFill>
                  <a:srgbClr val="5B9BD5">
                    <a:lumMod val="75000"/>
                  </a:srgbClr>
                </a:solidFill>
              </a:rPr>
              <a:t>- To be considered for funding, proposals must </a:t>
            </a:r>
            <a:r>
              <a:rPr lang="en-IE" sz="2600" b="1" dirty="0">
                <a:solidFill>
                  <a:srgbClr val="5B9BD5">
                    <a:lumMod val="75000"/>
                  </a:srgbClr>
                </a:solidFill>
              </a:rPr>
              <a:t>score at least 70/100 </a:t>
            </a:r>
            <a:r>
              <a:rPr lang="en-IE" sz="2600" dirty="0">
                <a:solidFill>
                  <a:srgbClr val="5B9BD5">
                    <a:lumMod val="75000"/>
                  </a:srgbClr>
                </a:solidFill>
              </a:rPr>
              <a:t>points in total and </a:t>
            </a:r>
            <a:r>
              <a:rPr lang="en-IE" sz="2600" b="1" dirty="0">
                <a:solidFill>
                  <a:srgbClr val="5B9BD5">
                    <a:lumMod val="75000"/>
                  </a:srgbClr>
                </a:solidFill>
              </a:rPr>
              <a:t>15/25 points in each award criterion</a:t>
            </a:r>
          </a:p>
          <a:p>
            <a:pPr marL="0" lvl="0" indent="0">
              <a:buClrTx/>
              <a:buNone/>
            </a:pPr>
            <a:br>
              <a:rPr lang="en-IE" sz="2600" dirty="0">
                <a:solidFill>
                  <a:srgbClr val="5B9BD5">
                    <a:lumMod val="75000"/>
                  </a:srgbClr>
                </a:solidFill>
              </a:rPr>
            </a:br>
            <a:r>
              <a:rPr lang="en-IE" sz="2600" dirty="0">
                <a:solidFill>
                  <a:srgbClr val="5B9BD5">
                    <a:lumMod val="75000"/>
                  </a:srgbClr>
                </a:solidFill>
              </a:rPr>
              <a:t>- </a:t>
            </a:r>
            <a:r>
              <a:rPr lang="en-IE" sz="2600" b="1" dirty="0">
                <a:solidFill>
                  <a:srgbClr val="5B9BD5">
                    <a:lumMod val="75000"/>
                  </a:srgbClr>
                </a:solidFill>
              </a:rPr>
              <a:t>Relevance of the project </a:t>
            </a:r>
            <a:r>
              <a:rPr lang="en-IE" sz="2600" dirty="0">
                <a:solidFill>
                  <a:srgbClr val="5B9BD5">
                    <a:lumMod val="75000"/>
                  </a:srgbClr>
                </a:solidFill>
              </a:rPr>
              <a:t>(maximum 25/100 points) </a:t>
            </a:r>
          </a:p>
          <a:p>
            <a:pPr marL="0" lvl="0" indent="0">
              <a:buClrTx/>
              <a:buNone/>
            </a:pPr>
            <a:r>
              <a:rPr lang="en-IE" sz="2600" dirty="0">
                <a:solidFill>
                  <a:srgbClr val="5B9BD5">
                    <a:lumMod val="75000"/>
                  </a:srgbClr>
                </a:solidFill>
              </a:rPr>
              <a:t>- </a:t>
            </a:r>
            <a:r>
              <a:rPr lang="en-IE" sz="2600" b="1" dirty="0">
                <a:solidFill>
                  <a:srgbClr val="5B9BD5">
                    <a:lumMod val="75000"/>
                  </a:srgbClr>
                </a:solidFill>
              </a:rPr>
              <a:t>Quality of the project design and implementation </a:t>
            </a:r>
            <a:r>
              <a:rPr lang="en-IE" sz="2600" dirty="0">
                <a:solidFill>
                  <a:srgbClr val="5B9BD5">
                    <a:lumMod val="75000"/>
                  </a:srgbClr>
                </a:solidFill>
              </a:rPr>
              <a:t>(maximum 25/100 points)</a:t>
            </a:r>
          </a:p>
          <a:p>
            <a:pPr marL="228600" lvl="0" indent="-228600">
              <a:buClrTx/>
              <a:buFontTx/>
              <a:buChar char="-"/>
            </a:pPr>
            <a:r>
              <a:rPr lang="en-IE" sz="2600" b="1" dirty="0">
                <a:solidFill>
                  <a:srgbClr val="5B9BD5">
                    <a:lumMod val="75000"/>
                  </a:srgbClr>
                </a:solidFill>
              </a:rPr>
              <a:t>Quality of the partnership and cooperation arrangements </a:t>
            </a:r>
            <a:r>
              <a:rPr lang="en-IE" sz="2600" dirty="0">
                <a:solidFill>
                  <a:srgbClr val="5B9BD5">
                    <a:lumMod val="75000"/>
                  </a:srgbClr>
                </a:solidFill>
              </a:rPr>
              <a:t>(maximum 25/100 points) </a:t>
            </a:r>
          </a:p>
          <a:p>
            <a:pPr marL="228600" lvl="0" indent="-228600">
              <a:buClrTx/>
              <a:buFontTx/>
              <a:buChar char="-"/>
            </a:pPr>
            <a:r>
              <a:rPr lang="en-IE" sz="2600" b="1" dirty="0">
                <a:solidFill>
                  <a:srgbClr val="5B9BD5">
                    <a:lumMod val="75000"/>
                  </a:srgbClr>
                </a:solidFill>
              </a:rPr>
              <a:t>Impact, dissemination and sustainability </a:t>
            </a:r>
            <a:r>
              <a:rPr lang="en-IE" sz="2600" dirty="0">
                <a:solidFill>
                  <a:srgbClr val="5B9BD5">
                    <a:lumMod val="75000"/>
                  </a:srgbClr>
                </a:solidFill>
              </a:rPr>
              <a:t>(maximum</a:t>
            </a:r>
            <a:r>
              <a:rPr lang="en-US" sz="2600" dirty="0">
                <a:solidFill>
                  <a:srgbClr val="5B9BD5">
                    <a:lumMod val="75000"/>
                  </a:srgbClr>
                </a:solidFill>
              </a:rPr>
              <a:t> 25/100 points)</a:t>
            </a:r>
            <a:endParaRPr lang="en-GB" sz="2600" dirty="0">
              <a:solidFill>
                <a:srgbClr val="5B9BD5">
                  <a:lumMod val="75000"/>
                </a:srgbClr>
              </a:solidFill>
            </a:endParaRPr>
          </a:p>
          <a:p>
            <a:pPr marL="0" indent="0">
              <a:buNone/>
            </a:pPr>
            <a:endParaRPr lang="en-US" dirty="0"/>
          </a:p>
        </p:txBody>
      </p:sp>
      <p:sp>
        <p:nvSpPr>
          <p:cNvPr id="7" name="Title 1"/>
          <p:cNvSpPr txBox="1">
            <a:spLocks/>
          </p:cNvSpPr>
          <p:nvPr/>
        </p:nvSpPr>
        <p:spPr>
          <a:xfrm flipV="1">
            <a:off x="591525" y="1259195"/>
            <a:ext cx="10972800" cy="45719"/>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2667" dirty="0">
                <a:solidFill>
                  <a:srgbClr val="FF6600"/>
                </a:solidFill>
                <a:ea typeface="ＭＳ Ｐゴシック" charset="0"/>
              </a:rPr>
            </a:b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755" y="51274"/>
            <a:ext cx="1929245" cy="1956892"/>
          </a:xfrm>
          <a:prstGeom prst="rect">
            <a:avLst/>
          </a:prstGeom>
        </p:spPr>
      </p:pic>
      <p:sp>
        <p:nvSpPr>
          <p:cNvPr id="2" name="Footer Placeholder 1"/>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414EB89-A624-45C3-A6F8-0BF78098A22B}" type="slidenum">
              <a:rPr lang="en-GB" smtClean="0"/>
              <a:pPr>
                <a:defRPr/>
              </a:pPr>
              <a:t>23</a:t>
            </a:fld>
            <a:endParaRPr lang="en-GB"/>
          </a:p>
        </p:txBody>
      </p:sp>
    </p:spTree>
    <p:extLst>
      <p:ext uri="{BB962C8B-B14F-4D97-AF65-F5344CB8AC3E}">
        <p14:creationId xmlns:p14="http://schemas.microsoft.com/office/powerpoint/2010/main" val="737147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6291"/>
            <a:ext cx="10972800" cy="4702404"/>
          </a:xfrm>
        </p:spPr>
        <p:txBody>
          <a:bodyPr>
            <a:normAutofit fontScale="32500" lnSpcReduction="20000"/>
          </a:bodyPr>
          <a:lstStyle/>
          <a:p>
            <a:pPr marL="0" indent="0" algn="ctr">
              <a:buNone/>
            </a:pPr>
            <a:r>
              <a:rPr lang="en-US" sz="9800" b="1" dirty="0">
                <a:solidFill>
                  <a:schemeClr val="accent5"/>
                </a:solidFill>
              </a:rPr>
              <a:t>2021- 2027 FUNDING MECHANISME</a:t>
            </a:r>
          </a:p>
          <a:p>
            <a:pPr marL="0" indent="0" algn="ctr">
              <a:buNone/>
            </a:pPr>
            <a:endParaRPr lang="en-IE" sz="9600" b="1" dirty="0">
              <a:solidFill>
                <a:schemeClr val="accent5"/>
              </a:solidFill>
            </a:endParaRPr>
          </a:p>
          <a:p>
            <a:pPr>
              <a:buFontTx/>
              <a:buChar char="-"/>
            </a:pPr>
            <a:r>
              <a:rPr lang="en-IE" sz="9600" b="1" dirty="0">
                <a:solidFill>
                  <a:schemeClr val="accent5"/>
                </a:solidFill>
              </a:rPr>
              <a:t>Focus on outputs rather than inputs</a:t>
            </a:r>
          </a:p>
          <a:p>
            <a:pPr>
              <a:buFontTx/>
              <a:buChar char="-"/>
            </a:pPr>
            <a:r>
              <a:rPr lang="en-US" sz="9600" b="1" dirty="0">
                <a:solidFill>
                  <a:schemeClr val="accent5"/>
                </a:solidFill>
              </a:rPr>
              <a:t>Emphasis on quality and level of achievement of measurable objectives </a:t>
            </a:r>
          </a:p>
          <a:p>
            <a:pPr marL="0" indent="0">
              <a:buNone/>
            </a:pPr>
            <a:endParaRPr lang="en-US" sz="9600" b="1" dirty="0">
              <a:solidFill>
                <a:srgbClr val="FF0000"/>
              </a:solidFill>
            </a:endParaRPr>
          </a:p>
          <a:p>
            <a:pPr marL="0" indent="0">
              <a:buNone/>
            </a:pPr>
            <a:r>
              <a:rPr lang="en-US" sz="9600" b="1" dirty="0">
                <a:solidFill>
                  <a:srgbClr val="FF0000"/>
                </a:solidFill>
              </a:rPr>
              <a:t>a) </a:t>
            </a:r>
            <a:r>
              <a:rPr lang="en-US" sz="9600" b="1" u="sng" dirty="0">
                <a:solidFill>
                  <a:srgbClr val="FF0000"/>
                </a:solidFill>
              </a:rPr>
              <a:t>Fixed lump sums:  </a:t>
            </a:r>
            <a:r>
              <a:rPr lang="en-US" sz="9600" b="1" dirty="0">
                <a:solidFill>
                  <a:srgbClr val="FF0000"/>
                </a:solidFill>
              </a:rPr>
              <a:t>Modules, Chairs (75% EU Co-financing)</a:t>
            </a:r>
          </a:p>
          <a:p>
            <a:pPr marL="0" indent="0">
              <a:buNone/>
            </a:pPr>
            <a:r>
              <a:rPr lang="en-US" sz="9600" b="1" dirty="0">
                <a:solidFill>
                  <a:srgbClr val="FF0000"/>
                </a:solidFill>
              </a:rPr>
              <a:t> Learning EU Initiatives (80% EU Co-financing)</a:t>
            </a:r>
          </a:p>
          <a:p>
            <a:pPr marL="0" indent="0">
              <a:buNone/>
            </a:pPr>
            <a:r>
              <a:rPr lang="en-US" sz="9600" b="1" dirty="0">
                <a:solidFill>
                  <a:srgbClr val="FF0000"/>
                </a:solidFill>
              </a:rPr>
              <a:t> </a:t>
            </a:r>
            <a:r>
              <a:rPr lang="en-US" sz="9600" b="1" dirty="0">
                <a:solidFill>
                  <a:srgbClr val="00B050"/>
                </a:solidFill>
              </a:rPr>
              <a:t>b) </a:t>
            </a:r>
            <a:r>
              <a:rPr lang="en-US" sz="9600" b="1" u="sng" dirty="0" err="1">
                <a:solidFill>
                  <a:srgbClr val="00B050"/>
                </a:solidFill>
              </a:rPr>
              <a:t>Costumised</a:t>
            </a:r>
            <a:r>
              <a:rPr lang="en-US" sz="9600" b="1" u="sng" dirty="0">
                <a:solidFill>
                  <a:srgbClr val="00B050"/>
                </a:solidFill>
              </a:rPr>
              <a:t> lump sums: </a:t>
            </a:r>
            <a:r>
              <a:rPr lang="en-US" sz="9600" b="1" dirty="0" err="1">
                <a:solidFill>
                  <a:srgbClr val="00B050"/>
                </a:solidFill>
              </a:rPr>
              <a:t>Centres</a:t>
            </a:r>
            <a:r>
              <a:rPr lang="en-US" sz="9600" b="1" dirty="0">
                <a:solidFill>
                  <a:srgbClr val="00B050"/>
                </a:solidFill>
              </a:rPr>
              <a:t> of Excellence, Teacher trainings, Networks: 80% EU Co-financing</a:t>
            </a:r>
          </a:p>
        </p:txBody>
      </p:sp>
      <p:sp>
        <p:nvSpPr>
          <p:cNvPr id="7" name="Title 1"/>
          <p:cNvSpPr txBox="1">
            <a:spLocks/>
          </p:cNvSpPr>
          <p:nvPr/>
        </p:nvSpPr>
        <p:spPr>
          <a:xfrm>
            <a:off x="591525" y="1304914"/>
            <a:ext cx="10972800" cy="108250"/>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1123" y="25685"/>
            <a:ext cx="1340397" cy="1279229"/>
          </a:xfrm>
          <a:prstGeom prst="rect">
            <a:avLst/>
          </a:prstGeom>
        </p:spPr>
      </p:pic>
      <p:sp>
        <p:nvSpPr>
          <p:cNvPr id="2" name="Footer Placeholder 1"/>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414EB89-A624-45C3-A6F8-0BF78098A22B}" type="slidenum">
              <a:rPr lang="en-GB" smtClean="0"/>
              <a:pPr>
                <a:defRPr/>
              </a:pPr>
              <a:t>24</a:t>
            </a:fld>
            <a:endParaRPr lang="en-GB"/>
          </a:p>
        </p:txBody>
      </p:sp>
    </p:spTree>
    <p:extLst>
      <p:ext uri="{BB962C8B-B14F-4D97-AF65-F5344CB8AC3E}">
        <p14:creationId xmlns:p14="http://schemas.microsoft.com/office/powerpoint/2010/main" val="2000042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525" y="1939636"/>
            <a:ext cx="11295675" cy="4627419"/>
          </a:xfrm>
        </p:spPr>
        <p:txBody>
          <a:bodyPr>
            <a:normAutofit/>
          </a:bodyPr>
          <a:lstStyle/>
          <a:p>
            <a:pPr marL="0" indent="0">
              <a:buNone/>
            </a:pPr>
            <a:endParaRPr lang="fr-BE" b="1" dirty="0">
              <a:solidFill>
                <a:schemeClr val="accent1">
                  <a:lumMod val="75000"/>
                </a:schemeClr>
              </a:solidFill>
            </a:endParaRPr>
          </a:p>
          <a:p>
            <a:pPr marL="0" indent="0">
              <a:buNone/>
            </a:pPr>
            <a:r>
              <a:rPr lang="en-IE" sz="2400" b="1" dirty="0">
                <a:solidFill>
                  <a:schemeClr val="accent1">
                    <a:lumMod val="75000"/>
                  </a:schemeClr>
                </a:solidFill>
              </a:rPr>
              <a:t>Applications received: 899 	Applications evaluated: 666 		Selected actions: 407</a:t>
            </a:r>
          </a:p>
          <a:p>
            <a:pPr marL="0" indent="0">
              <a:buNone/>
            </a:pPr>
            <a:r>
              <a:rPr lang="en-IE" sz="2400" dirty="0">
                <a:solidFill>
                  <a:schemeClr val="accent1">
                    <a:lumMod val="75000"/>
                  </a:schemeClr>
                </a:solidFill>
              </a:rPr>
              <a:t>Budget available: </a:t>
            </a:r>
            <a:r>
              <a:rPr lang="en-IE" sz="2400" b="1" dirty="0">
                <a:solidFill>
                  <a:schemeClr val="accent1">
                    <a:lumMod val="75000"/>
                  </a:schemeClr>
                </a:solidFill>
              </a:rPr>
              <a:t>€ 25,8 </a:t>
            </a:r>
            <a:r>
              <a:rPr lang="en-IE" sz="2400" b="1" dirty="0" err="1">
                <a:solidFill>
                  <a:schemeClr val="accent1">
                    <a:lumMod val="75000"/>
                  </a:schemeClr>
                </a:solidFill>
              </a:rPr>
              <a:t>mio</a:t>
            </a:r>
            <a:r>
              <a:rPr lang="en-IE" sz="2400" b="1" dirty="0">
                <a:solidFill>
                  <a:schemeClr val="accent1">
                    <a:lumMod val="75000"/>
                  </a:schemeClr>
                </a:solidFill>
              </a:rPr>
              <a:t> </a:t>
            </a:r>
          </a:p>
          <a:p>
            <a:pPr marL="0" indent="0">
              <a:buNone/>
            </a:pPr>
            <a:endParaRPr lang="en-IE" sz="2200" b="1" dirty="0">
              <a:solidFill>
                <a:schemeClr val="accent1">
                  <a:lumMod val="75000"/>
                </a:schemeClr>
              </a:solidFill>
            </a:endParaRPr>
          </a:p>
          <a:p>
            <a:pPr marL="0" indent="0">
              <a:buNone/>
            </a:pPr>
            <a:r>
              <a:rPr lang="fr-BE" sz="2400" b="1" dirty="0" err="1">
                <a:solidFill>
                  <a:schemeClr val="accent1">
                    <a:lumMod val="75000"/>
                  </a:schemeClr>
                </a:solidFill>
              </a:rPr>
              <a:t>Teaching</a:t>
            </a:r>
            <a:r>
              <a:rPr lang="fr-BE" sz="2400" b="1" dirty="0">
                <a:solidFill>
                  <a:schemeClr val="accent1">
                    <a:lumMod val="75000"/>
                  </a:schemeClr>
                </a:solidFill>
              </a:rPr>
              <a:t> </a:t>
            </a:r>
            <a:r>
              <a:rPr lang="fr-BE" sz="2400" b="1" dirty="0" err="1">
                <a:solidFill>
                  <a:schemeClr val="accent1">
                    <a:lumMod val="75000"/>
                  </a:schemeClr>
                </a:solidFill>
              </a:rPr>
              <a:t>activities</a:t>
            </a:r>
            <a:r>
              <a:rPr lang="fr-BE" sz="2400" b="1" dirty="0">
                <a:solidFill>
                  <a:schemeClr val="accent1">
                    <a:lumMod val="75000"/>
                  </a:schemeClr>
                </a:solidFill>
              </a:rPr>
              <a:t>: </a:t>
            </a:r>
            <a:r>
              <a:rPr lang="fr-BE" sz="2400" dirty="0">
                <a:solidFill>
                  <a:schemeClr val="accent1">
                    <a:lumMod val="75000"/>
                  </a:schemeClr>
                </a:solidFill>
              </a:rPr>
              <a:t>Modules, Chairs, Centres of Excellence	 		€  </a:t>
            </a:r>
            <a:r>
              <a:rPr lang="en-GB" sz="2400" dirty="0">
                <a:solidFill>
                  <a:schemeClr val="accent1">
                    <a:lumMod val="75000"/>
                  </a:schemeClr>
                </a:solidFill>
              </a:rPr>
              <a:t>14.668.173</a:t>
            </a:r>
          </a:p>
          <a:p>
            <a:pPr marL="0" indent="0">
              <a:buNone/>
            </a:pPr>
            <a:r>
              <a:rPr lang="en-IE" sz="2200" b="1" dirty="0">
                <a:solidFill>
                  <a:schemeClr val="accent1">
                    <a:lumMod val="75000"/>
                  </a:schemeClr>
                </a:solidFill>
              </a:rPr>
              <a:t>Selected: 361 in total: </a:t>
            </a:r>
            <a:r>
              <a:rPr lang="en-IE" sz="2200" b="1" dirty="0" err="1">
                <a:solidFill>
                  <a:schemeClr val="accent1">
                    <a:lumMod val="75000"/>
                  </a:schemeClr>
                </a:solidFill>
              </a:rPr>
              <a:t>Moduels</a:t>
            </a:r>
            <a:r>
              <a:rPr lang="en-IE" sz="2200" b="1" dirty="0">
                <a:solidFill>
                  <a:schemeClr val="accent1">
                    <a:lumMod val="75000"/>
                  </a:schemeClr>
                </a:solidFill>
              </a:rPr>
              <a:t> 244, Chairs 83, Centres of </a:t>
            </a:r>
            <a:r>
              <a:rPr lang="en-IE" sz="2200" b="1" dirty="0" err="1">
                <a:solidFill>
                  <a:schemeClr val="accent1">
                    <a:lumMod val="75000"/>
                  </a:schemeClr>
                </a:solidFill>
              </a:rPr>
              <a:t>Exellence</a:t>
            </a:r>
            <a:r>
              <a:rPr lang="en-IE" sz="2200" b="1" dirty="0">
                <a:solidFill>
                  <a:schemeClr val="accent1">
                    <a:lumMod val="75000"/>
                  </a:schemeClr>
                </a:solidFill>
              </a:rPr>
              <a:t> 33</a:t>
            </a:r>
          </a:p>
          <a:p>
            <a:pPr marL="0" indent="0">
              <a:buNone/>
            </a:pPr>
            <a:endParaRPr lang="en-IE" sz="2200" b="1" dirty="0">
              <a:solidFill>
                <a:schemeClr val="accent1">
                  <a:lumMod val="75000"/>
                </a:schemeClr>
              </a:solidFill>
            </a:endParaRPr>
          </a:p>
          <a:p>
            <a:pPr marL="0" indent="0">
              <a:buNone/>
            </a:pPr>
            <a:r>
              <a:rPr lang="fr-BE" sz="2400" b="1" dirty="0" err="1">
                <a:solidFill>
                  <a:schemeClr val="accent1">
                    <a:lumMod val="75000"/>
                  </a:schemeClr>
                </a:solidFill>
              </a:rPr>
              <a:t>Other</a:t>
            </a:r>
            <a:r>
              <a:rPr lang="fr-BE" sz="2400" b="1" dirty="0">
                <a:solidFill>
                  <a:schemeClr val="accent1">
                    <a:lumMod val="75000"/>
                  </a:schemeClr>
                </a:solidFill>
              </a:rPr>
              <a:t> </a:t>
            </a:r>
            <a:r>
              <a:rPr lang="fr-BE" sz="2400" b="1" dirty="0" err="1">
                <a:solidFill>
                  <a:schemeClr val="accent1">
                    <a:lumMod val="75000"/>
                  </a:schemeClr>
                </a:solidFill>
              </a:rPr>
              <a:t>fields</a:t>
            </a:r>
            <a:r>
              <a:rPr lang="fr-BE" sz="2400" b="1" dirty="0">
                <a:solidFill>
                  <a:schemeClr val="accent1">
                    <a:lumMod val="75000"/>
                  </a:schemeClr>
                </a:solidFill>
              </a:rPr>
              <a:t> of </a:t>
            </a:r>
            <a:r>
              <a:rPr lang="fr-BE" sz="2400" b="1" dirty="0" err="1">
                <a:solidFill>
                  <a:schemeClr val="accent1">
                    <a:lumMod val="75000"/>
                  </a:schemeClr>
                </a:solidFill>
              </a:rPr>
              <a:t>education</a:t>
            </a:r>
            <a:r>
              <a:rPr lang="fr-BE" sz="2400" b="1" dirty="0">
                <a:solidFill>
                  <a:schemeClr val="accent1">
                    <a:lumMod val="75000"/>
                  </a:schemeClr>
                </a:solidFill>
              </a:rPr>
              <a:t> and training:</a:t>
            </a:r>
            <a:r>
              <a:rPr lang="fr-BE" sz="2400" dirty="0">
                <a:solidFill>
                  <a:schemeClr val="accent1">
                    <a:lumMod val="75000"/>
                  </a:schemeClr>
                </a:solidFill>
              </a:rPr>
              <a:t> </a:t>
            </a:r>
            <a:r>
              <a:rPr lang="en-IE" sz="2400" dirty="0">
                <a:solidFill>
                  <a:schemeClr val="accent1">
                    <a:lumMod val="75000"/>
                  </a:schemeClr>
                </a:solidFill>
              </a:rPr>
              <a:t>Teacher training </a:t>
            </a:r>
          </a:p>
          <a:p>
            <a:pPr marL="0" indent="0">
              <a:buNone/>
            </a:pPr>
            <a:r>
              <a:rPr lang="en-IE" sz="2400" dirty="0">
                <a:solidFill>
                  <a:schemeClr val="accent1">
                    <a:lumMod val="75000"/>
                  </a:schemeClr>
                </a:solidFill>
              </a:rPr>
              <a:t>and Learning EU initiatives 						  	</a:t>
            </a:r>
            <a:r>
              <a:rPr lang="fr-BE" sz="2400" dirty="0">
                <a:solidFill>
                  <a:schemeClr val="accent1">
                    <a:lumMod val="75000"/>
                  </a:schemeClr>
                </a:solidFill>
              </a:rPr>
              <a:t>€   7. 000.000</a:t>
            </a:r>
          </a:p>
          <a:p>
            <a:pPr marL="0" indent="0">
              <a:buNone/>
            </a:pPr>
            <a:r>
              <a:rPr lang="en-IE" sz="2200" b="1" dirty="0">
                <a:solidFill>
                  <a:schemeClr val="accent1">
                    <a:lumMod val="75000"/>
                  </a:schemeClr>
                </a:solidFill>
              </a:rPr>
              <a:t>Selected: 40 in total: 7 Teacher Training, 33 EU Learning </a:t>
            </a:r>
            <a:r>
              <a:rPr lang="en-IE" sz="2200" b="1" dirty="0" err="1">
                <a:solidFill>
                  <a:schemeClr val="accent1">
                    <a:lumMod val="75000"/>
                  </a:schemeClr>
                </a:solidFill>
              </a:rPr>
              <a:t>initatives</a:t>
            </a:r>
            <a:endParaRPr lang="en-IE" sz="2200" b="1" dirty="0">
              <a:solidFill>
                <a:schemeClr val="accent1">
                  <a:lumMod val="75000"/>
                </a:schemeClr>
              </a:solidFill>
            </a:endParaRPr>
          </a:p>
        </p:txBody>
      </p:sp>
      <p:sp>
        <p:nvSpPr>
          <p:cNvPr id="7" name="Title 1"/>
          <p:cNvSpPr txBox="1">
            <a:spLocks/>
          </p:cNvSpPr>
          <p:nvPr/>
        </p:nvSpPr>
        <p:spPr>
          <a:xfrm>
            <a:off x="591525" y="697230"/>
            <a:ext cx="10972800" cy="1453687"/>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2667" dirty="0">
                <a:solidFill>
                  <a:srgbClr val="FF6600"/>
                </a:solidFill>
                <a:ea typeface="ＭＳ Ｐゴシック" charset="0"/>
              </a:rPr>
            </a:br>
            <a:endParaRPr lang="fr-BE" sz="2667" dirty="0">
              <a:solidFill>
                <a:srgbClr val="FF6600"/>
              </a:solidFill>
              <a:ea typeface="ＭＳ Ｐゴシック" charset="0"/>
            </a:endParaRPr>
          </a:p>
          <a:p>
            <a:pPr algn="ctr"/>
            <a:endParaRPr lang="fr-BE" sz="2667" b="1" dirty="0">
              <a:solidFill>
                <a:srgbClr val="FF6600"/>
              </a:solidFill>
              <a:latin typeface="+mn-lt"/>
              <a:ea typeface="ＭＳ Ｐゴシック" charset="0"/>
            </a:endParaRPr>
          </a:p>
          <a:p>
            <a:pPr algn="ctr"/>
            <a:endParaRPr lang="fr-BE" sz="2667" b="1" dirty="0">
              <a:solidFill>
                <a:srgbClr val="FF6600"/>
              </a:solidFill>
              <a:latin typeface="+mn-lt"/>
              <a:ea typeface="ＭＳ Ｐゴシック" charset="0"/>
            </a:endParaRPr>
          </a:p>
          <a:p>
            <a:pPr algn="ctr"/>
            <a:endParaRPr lang="fr-BE" sz="2667" b="1" dirty="0">
              <a:solidFill>
                <a:srgbClr val="FF6600"/>
              </a:solidFill>
              <a:latin typeface="+mn-lt"/>
              <a:ea typeface="ＭＳ Ｐゴシック" charset="0"/>
            </a:endParaRPr>
          </a:p>
          <a:p>
            <a:pPr algn="ctr"/>
            <a:r>
              <a:rPr lang="en-IE" sz="14400" b="1" dirty="0">
                <a:solidFill>
                  <a:schemeClr val="accent1">
                    <a:lumMod val="75000"/>
                  </a:schemeClr>
                </a:solidFill>
                <a:latin typeface="+mn-lt"/>
              </a:rPr>
              <a:t>Selection results Jean Monnet Actions -  2022</a:t>
            </a: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25</a:t>
            </a:fld>
            <a:endParaRPr lang="en-GB"/>
          </a:p>
        </p:txBody>
      </p:sp>
    </p:spTree>
    <p:extLst>
      <p:ext uri="{BB962C8B-B14F-4D97-AF65-F5344CB8AC3E}">
        <p14:creationId xmlns:p14="http://schemas.microsoft.com/office/powerpoint/2010/main" val="1669221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50917"/>
            <a:ext cx="11277600" cy="4416138"/>
          </a:xfrm>
        </p:spPr>
        <p:txBody>
          <a:bodyPr>
            <a:normAutofit/>
          </a:bodyPr>
          <a:lstStyle/>
          <a:p>
            <a:pPr marL="0" indent="0">
              <a:buNone/>
            </a:pPr>
            <a:endParaRPr lang="en-IE" dirty="0">
              <a:solidFill>
                <a:schemeClr val="accent1">
                  <a:lumMod val="75000"/>
                </a:schemeClr>
              </a:solidFill>
            </a:endParaRPr>
          </a:p>
          <a:p>
            <a:pPr marL="0" indent="0">
              <a:buNone/>
            </a:pPr>
            <a:r>
              <a:rPr lang="fr-BE" b="1" dirty="0">
                <a:solidFill>
                  <a:schemeClr val="accent1">
                    <a:lumMod val="75000"/>
                  </a:schemeClr>
                </a:solidFill>
              </a:rPr>
              <a:t>Policy </a:t>
            </a:r>
            <a:r>
              <a:rPr lang="fr-BE" b="1" dirty="0" err="1">
                <a:solidFill>
                  <a:schemeClr val="accent1">
                    <a:lumMod val="75000"/>
                  </a:schemeClr>
                </a:solidFill>
              </a:rPr>
              <a:t>debate</a:t>
            </a:r>
            <a:r>
              <a:rPr lang="fr-BE" b="1" dirty="0">
                <a:solidFill>
                  <a:schemeClr val="accent1">
                    <a:lumMod val="75000"/>
                  </a:schemeClr>
                </a:solidFill>
              </a:rPr>
              <a:t>: Networks for HEI and Networks for </a:t>
            </a:r>
            <a:r>
              <a:rPr lang="fr-BE" b="1" dirty="0" err="1">
                <a:solidFill>
                  <a:schemeClr val="accent1">
                    <a:lumMod val="75000"/>
                  </a:schemeClr>
                </a:solidFill>
              </a:rPr>
              <a:t>schools</a:t>
            </a:r>
            <a:r>
              <a:rPr lang="fr-BE" b="1" dirty="0">
                <a:solidFill>
                  <a:schemeClr val="accent1">
                    <a:lumMod val="75000"/>
                  </a:schemeClr>
                </a:solidFill>
              </a:rPr>
              <a:t> </a:t>
            </a:r>
          </a:p>
          <a:p>
            <a:pPr marL="0" indent="0">
              <a:buNone/>
            </a:pPr>
            <a:r>
              <a:rPr lang="fr-BE" b="1" dirty="0">
                <a:solidFill>
                  <a:schemeClr val="accent1">
                    <a:lumMod val="75000"/>
                  </a:schemeClr>
                </a:solidFill>
              </a:rPr>
              <a:t>and </a:t>
            </a:r>
            <a:r>
              <a:rPr lang="fr-BE" b="1" dirty="0" err="1">
                <a:solidFill>
                  <a:schemeClr val="accent1">
                    <a:lumMod val="75000"/>
                  </a:schemeClr>
                </a:solidFill>
              </a:rPr>
              <a:t>VETs</a:t>
            </a:r>
            <a:r>
              <a:rPr lang="fr-BE" b="1" dirty="0">
                <a:solidFill>
                  <a:schemeClr val="accent1">
                    <a:lumMod val="75000"/>
                  </a:schemeClr>
                </a:solidFill>
              </a:rPr>
              <a:t> </a:t>
            </a:r>
          </a:p>
          <a:p>
            <a:pPr marL="0" indent="0">
              <a:buNone/>
            </a:pPr>
            <a:r>
              <a:rPr lang="fr-BE" dirty="0" err="1">
                <a:solidFill>
                  <a:srgbClr val="0070C0"/>
                </a:solidFill>
              </a:rPr>
              <a:t>Selected</a:t>
            </a:r>
            <a:r>
              <a:rPr lang="fr-BE" dirty="0">
                <a:solidFill>
                  <a:srgbClr val="0070C0"/>
                </a:solidFill>
              </a:rPr>
              <a:t> in total 6 Networks	</a:t>
            </a:r>
            <a:r>
              <a:rPr lang="fr-BE" dirty="0"/>
              <a:t>                                                </a:t>
            </a:r>
            <a:r>
              <a:rPr lang="fr-BE" dirty="0">
                <a:solidFill>
                  <a:schemeClr val="accent1">
                    <a:lumMod val="75000"/>
                  </a:schemeClr>
                </a:solidFill>
              </a:rPr>
              <a:t>€    4.200.000</a:t>
            </a:r>
          </a:p>
          <a:p>
            <a:pPr marL="0" indent="0">
              <a:buNone/>
            </a:pPr>
            <a:r>
              <a:rPr lang="fr-BE" dirty="0"/>
              <a:t>							</a:t>
            </a:r>
            <a:endParaRPr lang="fr-BE" b="1" dirty="0">
              <a:solidFill>
                <a:schemeClr val="accent1">
                  <a:lumMod val="75000"/>
                </a:schemeClr>
              </a:solidFill>
            </a:endParaRPr>
          </a:p>
          <a:p>
            <a:pPr marL="0" indent="0">
              <a:buNone/>
            </a:pPr>
            <a:endParaRPr lang="fr-BE" sz="2200" b="1" dirty="0">
              <a:solidFill>
                <a:schemeClr val="accent1">
                  <a:lumMod val="75000"/>
                </a:schemeClr>
              </a:solidFill>
            </a:endParaRPr>
          </a:p>
        </p:txBody>
      </p:sp>
      <p:sp>
        <p:nvSpPr>
          <p:cNvPr id="7" name="Title 1"/>
          <p:cNvSpPr txBox="1">
            <a:spLocks/>
          </p:cNvSpPr>
          <p:nvPr/>
        </p:nvSpPr>
        <p:spPr>
          <a:xfrm>
            <a:off x="591525" y="697230"/>
            <a:ext cx="10972800" cy="1453687"/>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2667" dirty="0">
                <a:solidFill>
                  <a:srgbClr val="FF6600"/>
                </a:solidFill>
                <a:ea typeface="ＭＳ Ｐゴシック" charset="0"/>
              </a:rPr>
            </a:br>
            <a:endParaRPr lang="fr-BE" sz="2667" dirty="0">
              <a:solidFill>
                <a:srgbClr val="FF6600"/>
              </a:solidFill>
              <a:ea typeface="ＭＳ Ｐゴシック" charset="0"/>
            </a:endParaRPr>
          </a:p>
          <a:p>
            <a:pPr algn="ctr"/>
            <a:endParaRPr lang="fr-BE" sz="2667" b="1" dirty="0">
              <a:solidFill>
                <a:srgbClr val="FF6600"/>
              </a:solidFill>
              <a:latin typeface="+mn-lt"/>
              <a:ea typeface="ＭＳ Ｐゴシック" charset="0"/>
            </a:endParaRPr>
          </a:p>
          <a:p>
            <a:pPr algn="ctr"/>
            <a:endParaRPr lang="fr-BE" sz="2667" b="1" dirty="0">
              <a:solidFill>
                <a:srgbClr val="FF6600"/>
              </a:solidFill>
              <a:latin typeface="+mn-lt"/>
              <a:ea typeface="ＭＳ Ｐゴシック" charset="0"/>
            </a:endParaRPr>
          </a:p>
          <a:p>
            <a:pPr algn="ctr"/>
            <a:endParaRPr lang="fr-BE" sz="2667" b="1" dirty="0">
              <a:solidFill>
                <a:srgbClr val="FF6600"/>
              </a:solidFill>
              <a:latin typeface="+mn-lt"/>
              <a:ea typeface="ＭＳ Ｐゴシック" charset="0"/>
            </a:endParaRPr>
          </a:p>
          <a:p>
            <a:pPr algn="ctr"/>
            <a:br>
              <a:rPr lang="fr-BE" sz="2667" dirty="0">
                <a:solidFill>
                  <a:srgbClr val="FF6600"/>
                </a:solidFill>
                <a:ea typeface="ＭＳ Ｐゴシック" charset="0"/>
              </a:rPr>
            </a:br>
            <a:endParaRPr lang="fr-BE" sz="2667" dirty="0">
              <a:solidFill>
                <a:srgbClr val="FF6600"/>
              </a:solidFill>
              <a:ea typeface="ＭＳ Ｐゴシック" charset="0"/>
            </a:endParaRPr>
          </a:p>
          <a:p>
            <a:pPr algn="ctr"/>
            <a:endParaRPr lang="fr-BE" sz="2667" b="1" dirty="0">
              <a:solidFill>
                <a:srgbClr val="FF6600"/>
              </a:solidFill>
              <a:ea typeface="ＭＳ Ｐゴシック" charset="0"/>
            </a:endParaRPr>
          </a:p>
          <a:p>
            <a:pPr algn="ctr"/>
            <a:endParaRPr lang="fr-BE" sz="2667" b="1" dirty="0">
              <a:solidFill>
                <a:srgbClr val="FF6600"/>
              </a:solidFill>
              <a:ea typeface="ＭＳ Ｐゴシック" charset="0"/>
            </a:endParaRPr>
          </a:p>
          <a:p>
            <a:pPr algn="ctr"/>
            <a:endParaRPr lang="fr-BE" sz="2667" b="1" dirty="0">
              <a:solidFill>
                <a:srgbClr val="FF6600"/>
              </a:solidFill>
              <a:ea typeface="ＭＳ Ｐゴシック" charset="0"/>
            </a:endParaRPr>
          </a:p>
          <a:p>
            <a:pPr algn="ctr"/>
            <a:r>
              <a:rPr lang="en-IE" sz="14400" b="1" dirty="0">
                <a:solidFill>
                  <a:schemeClr val="accent1">
                    <a:lumMod val="75000"/>
                  </a:schemeClr>
                </a:solidFill>
                <a:latin typeface="+mn-lt"/>
              </a:rPr>
              <a:t>Selection results Jean Monnet Actions -  2022</a:t>
            </a: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26</a:t>
            </a:fld>
            <a:endParaRPr lang="en-GB"/>
          </a:p>
        </p:txBody>
      </p:sp>
    </p:spTree>
    <p:extLst>
      <p:ext uri="{BB962C8B-B14F-4D97-AF65-F5344CB8AC3E}">
        <p14:creationId xmlns:p14="http://schemas.microsoft.com/office/powerpoint/2010/main" val="398356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93706515"/>
              </p:ext>
            </p:extLst>
          </p:nvPr>
        </p:nvGraphicFramePr>
        <p:xfrm>
          <a:off x="235527" y="2008165"/>
          <a:ext cx="11547763" cy="4714028"/>
        </p:xfrm>
        <a:graphic>
          <a:graphicData uri="http://schemas.openxmlformats.org/drawingml/2006/table">
            <a:tbl>
              <a:tblPr firstRow="1" bandRow="1">
                <a:tableStyleId>{5C22544A-7EE6-4342-B048-85BDC9FD1C3A}</a:tableStyleId>
              </a:tblPr>
              <a:tblGrid>
                <a:gridCol w="5887919">
                  <a:extLst>
                    <a:ext uri="{9D8B030D-6E8A-4147-A177-3AD203B41FA5}">
                      <a16:colId xmlns:a16="http://schemas.microsoft.com/office/drawing/2014/main" val="3639181648"/>
                    </a:ext>
                  </a:extLst>
                </a:gridCol>
                <a:gridCol w="5659844">
                  <a:extLst>
                    <a:ext uri="{9D8B030D-6E8A-4147-A177-3AD203B41FA5}">
                      <a16:colId xmlns:a16="http://schemas.microsoft.com/office/drawing/2014/main" val="3980630659"/>
                    </a:ext>
                  </a:extLst>
                </a:gridCol>
              </a:tblGrid>
              <a:tr h="804372">
                <a:tc>
                  <a:txBody>
                    <a:bodyPr/>
                    <a:lstStyle/>
                    <a:p>
                      <a:r>
                        <a:rPr lang="fr-BE" sz="2800" dirty="0"/>
                        <a:t>STEPS</a:t>
                      </a:r>
                      <a:endParaRPr lang="en-GB" sz="2800" dirty="0"/>
                    </a:p>
                  </a:txBody>
                  <a:tcPr/>
                </a:tc>
                <a:tc>
                  <a:txBody>
                    <a:bodyPr/>
                    <a:lstStyle/>
                    <a:p>
                      <a:r>
                        <a:rPr lang="fr-BE" sz="2800" dirty="0"/>
                        <a:t>DATES</a:t>
                      </a:r>
                    </a:p>
                  </a:txBody>
                  <a:tcPr/>
                </a:tc>
                <a:extLst>
                  <a:ext uri="{0D108BD9-81ED-4DB2-BD59-A6C34878D82A}">
                    <a16:rowId xmlns:a16="http://schemas.microsoft.com/office/drawing/2014/main" val="1674486519"/>
                  </a:ext>
                </a:extLst>
              </a:tr>
              <a:tr h="748082">
                <a:tc>
                  <a:txBody>
                    <a:bodyPr/>
                    <a:lstStyle/>
                    <a:p>
                      <a:r>
                        <a:rPr lang="en-IE" sz="2400" noProof="0" dirty="0">
                          <a:solidFill>
                            <a:schemeClr val="accent1">
                              <a:lumMod val="75000"/>
                            </a:schemeClr>
                          </a:solidFill>
                        </a:rPr>
                        <a:t>Publication</a:t>
                      </a:r>
                      <a:r>
                        <a:rPr lang="en-IE" sz="2400" baseline="0" noProof="0" dirty="0">
                          <a:solidFill>
                            <a:schemeClr val="accent1">
                              <a:lumMod val="75000"/>
                            </a:schemeClr>
                          </a:solidFill>
                        </a:rPr>
                        <a:t> of the call 2023</a:t>
                      </a:r>
                      <a:endParaRPr lang="en-IE" sz="2400" noProof="0" dirty="0">
                        <a:solidFill>
                          <a:schemeClr val="accent1">
                            <a:lumMod val="75000"/>
                          </a:schemeClr>
                        </a:solidFill>
                      </a:endParaRPr>
                    </a:p>
                  </a:txBody>
                  <a:tcPr/>
                </a:tc>
                <a:tc>
                  <a:txBody>
                    <a:bodyPr/>
                    <a:lstStyle/>
                    <a:p>
                      <a:r>
                        <a:rPr lang="en-IE" sz="2400" noProof="0" dirty="0">
                          <a:solidFill>
                            <a:schemeClr val="accent1">
                              <a:lumMod val="75000"/>
                            </a:schemeClr>
                          </a:solidFill>
                        </a:rPr>
                        <a:t>23 November 2022</a:t>
                      </a:r>
                      <a:endParaRPr lang="en-IE" sz="2400" noProof="0" dirty="0">
                        <a:solidFill>
                          <a:srgbClr val="FF0000"/>
                        </a:solidFill>
                      </a:endParaRPr>
                    </a:p>
                  </a:txBody>
                  <a:tcPr/>
                </a:tc>
                <a:extLst>
                  <a:ext uri="{0D108BD9-81ED-4DB2-BD59-A6C34878D82A}">
                    <a16:rowId xmlns:a16="http://schemas.microsoft.com/office/drawing/2014/main" val="4260171028"/>
                  </a:ext>
                </a:extLst>
              </a:tr>
              <a:tr h="813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noProof="0" dirty="0">
                          <a:solidFill>
                            <a:schemeClr val="accent1">
                              <a:lumMod val="75000"/>
                            </a:schemeClr>
                          </a:solidFill>
                        </a:rPr>
                        <a:t>Deadline for submission of</a:t>
                      </a:r>
                      <a:r>
                        <a:rPr lang="en-IE" sz="2400" baseline="0" noProof="0" dirty="0">
                          <a:solidFill>
                            <a:schemeClr val="accent1">
                              <a:lumMod val="75000"/>
                            </a:schemeClr>
                          </a:solidFill>
                        </a:rPr>
                        <a:t> applications</a:t>
                      </a:r>
                      <a:endParaRPr lang="en-IE" sz="2400" noProof="0" dirty="0">
                        <a:solidFill>
                          <a:schemeClr val="accent1">
                            <a:lumMod val="75000"/>
                          </a:schemeClr>
                        </a:solidFill>
                      </a:endParaRPr>
                    </a:p>
                  </a:txBody>
                  <a:tcPr marL="91437" marR="91437" marT="45716" marB="45716"/>
                </a:tc>
                <a:tc>
                  <a:txBody>
                    <a:bodyPr/>
                    <a:lstStyle/>
                    <a:p>
                      <a:r>
                        <a:rPr lang="en-IE" sz="2400" noProof="0" dirty="0">
                          <a:solidFill>
                            <a:schemeClr val="accent1">
                              <a:lumMod val="75000"/>
                            </a:schemeClr>
                          </a:solidFill>
                        </a:rPr>
                        <a:t>14 February</a:t>
                      </a:r>
                      <a:r>
                        <a:rPr lang="en-IE" sz="2400" baseline="0" noProof="0" dirty="0">
                          <a:solidFill>
                            <a:schemeClr val="accent1">
                              <a:lumMod val="75000"/>
                            </a:schemeClr>
                          </a:solidFill>
                        </a:rPr>
                        <a:t> </a:t>
                      </a:r>
                      <a:r>
                        <a:rPr lang="en-IE" sz="2400" noProof="0" dirty="0">
                          <a:solidFill>
                            <a:schemeClr val="accent1">
                              <a:lumMod val="75000"/>
                            </a:schemeClr>
                          </a:solidFill>
                        </a:rPr>
                        <a:t>2023</a:t>
                      </a:r>
                      <a:endParaRPr lang="en-IE" sz="2400" noProof="0" dirty="0">
                        <a:solidFill>
                          <a:srgbClr val="FF0000"/>
                        </a:solidFill>
                      </a:endParaRPr>
                    </a:p>
                  </a:txBody>
                  <a:tcPr/>
                </a:tc>
                <a:extLst>
                  <a:ext uri="{0D108BD9-81ED-4DB2-BD59-A6C34878D82A}">
                    <a16:rowId xmlns:a16="http://schemas.microsoft.com/office/drawing/2014/main" val="3466647323"/>
                  </a:ext>
                </a:extLst>
              </a:tr>
              <a:tr h="715182">
                <a:tc>
                  <a:txBody>
                    <a:bodyPr/>
                    <a:lstStyle/>
                    <a:p>
                      <a:r>
                        <a:rPr lang="en-IE" sz="2400" noProof="0" dirty="0">
                          <a:solidFill>
                            <a:schemeClr val="accent1">
                              <a:lumMod val="75000"/>
                            </a:schemeClr>
                          </a:solidFill>
                        </a:rPr>
                        <a:t>Evaluation period </a:t>
                      </a:r>
                    </a:p>
                  </a:txBody>
                  <a:tcPr marL="91437" marR="91437" marT="45716" marB="45716"/>
                </a:tc>
                <a:tc>
                  <a:txBody>
                    <a:bodyPr/>
                    <a:lstStyle/>
                    <a:p>
                      <a:r>
                        <a:rPr lang="en-IE" sz="2400" noProof="0" dirty="0">
                          <a:solidFill>
                            <a:schemeClr val="accent1">
                              <a:lumMod val="75000"/>
                            </a:schemeClr>
                          </a:solidFill>
                        </a:rPr>
                        <a:t>April – June</a:t>
                      </a:r>
                      <a:r>
                        <a:rPr lang="en-IE" sz="2400" baseline="0" noProof="0" dirty="0">
                          <a:solidFill>
                            <a:schemeClr val="accent1">
                              <a:lumMod val="75000"/>
                            </a:schemeClr>
                          </a:solidFill>
                        </a:rPr>
                        <a:t> 2023</a:t>
                      </a:r>
                      <a:endParaRPr lang="en-IE" sz="2400" noProof="0" dirty="0">
                        <a:solidFill>
                          <a:schemeClr val="accent1">
                            <a:lumMod val="75000"/>
                          </a:schemeClr>
                        </a:solidFill>
                      </a:endParaRPr>
                    </a:p>
                  </a:txBody>
                  <a:tcPr/>
                </a:tc>
                <a:extLst>
                  <a:ext uri="{0D108BD9-81ED-4DB2-BD59-A6C34878D82A}">
                    <a16:rowId xmlns:a16="http://schemas.microsoft.com/office/drawing/2014/main" val="2150798784"/>
                  </a:ext>
                </a:extLst>
              </a:tr>
              <a:tr h="810194">
                <a:tc>
                  <a:txBody>
                    <a:bodyPr/>
                    <a:lstStyle/>
                    <a:p>
                      <a:r>
                        <a:rPr lang="en-IE" sz="2400" noProof="0" dirty="0">
                          <a:solidFill>
                            <a:schemeClr val="accent1">
                              <a:lumMod val="75000"/>
                            </a:schemeClr>
                          </a:solidFill>
                        </a:rPr>
                        <a:t>Notification</a:t>
                      </a:r>
                      <a:r>
                        <a:rPr lang="en-IE" sz="2400" baseline="0" noProof="0" dirty="0">
                          <a:solidFill>
                            <a:schemeClr val="accent1">
                              <a:lumMod val="75000"/>
                            </a:schemeClr>
                          </a:solidFill>
                        </a:rPr>
                        <a:t> of results to applicants </a:t>
                      </a:r>
                      <a:endParaRPr lang="en-IE" sz="2400" noProof="0" dirty="0">
                        <a:solidFill>
                          <a:schemeClr val="accent1">
                            <a:lumMod val="75000"/>
                          </a:schemeClr>
                        </a:solidFill>
                      </a:endParaRPr>
                    </a:p>
                  </a:txBody>
                  <a:tcPr/>
                </a:tc>
                <a:tc>
                  <a:txBody>
                    <a:bodyPr/>
                    <a:lstStyle/>
                    <a:p>
                      <a:r>
                        <a:rPr lang="en-IE" sz="2400" noProof="0" dirty="0">
                          <a:solidFill>
                            <a:schemeClr val="accent1">
                              <a:lumMod val="75000"/>
                            </a:schemeClr>
                          </a:solidFill>
                        </a:rPr>
                        <a:t>max.</a:t>
                      </a:r>
                      <a:r>
                        <a:rPr lang="en-IE" sz="2400" baseline="0" noProof="0" dirty="0">
                          <a:solidFill>
                            <a:schemeClr val="accent1">
                              <a:lumMod val="75000"/>
                            </a:schemeClr>
                          </a:solidFill>
                        </a:rPr>
                        <a:t> 6 months after submission deadline</a:t>
                      </a:r>
                      <a:endParaRPr lang="en-IE" sz="2400" noProof="0" dirty="0">
                        <a:solidFill>
                          <a:schemeClr val="accent1">
                            <a:lumMod val="75000"/>
                          </a:schemeClr>
                        </a:solidFill>
                      </a:endParaRPr>
                    </a:p>
                  </a:txBody>
                  <a:tcPr/>
                </a:tc>
                <a:extLst>
                  <a:ext uri="{0D108BD9-81ED-4DB2-BD59-A6C34878D82A}">
                    <a16:rowId xmlns:a16="http://schemas.microsoft.com/office/drawing/2014/main" val="272410638"/>
                  </a:ext>
                </a:extLst>
              </a:tr>
              <a:tr h="822960">
                <a:tc>
                  <a:txBody>
                    <a:bodyPr/>
                    <a:lstStyle/>
                    <a:p>
                      <a:r>
                        <a:rPr lang="en-IE" sz="2400" noProof="0" dirty="0">
                          <a:solidFill>
                            <a:schemeClr val="accent1">
                              <a:lumMod val="75000"/>
                            </a:schemeClr>
                          </a:solidFill>
                        </a:rPr>
                        <a:t>Preparation of Grant Agreement/Decision</a:t>
                      </a:r>
                    </a:p>
                  </a:txBody>
                  <a:tcPr/>
                </a:tc>
                <a:tc>
                  <a:txBody>
                    <a:bodyPr/>
                    <a:lstStyle/>
                    <a:p>
                      <a:r>
                        <a:rPr lang="en-IE" sz="2400" noProof="0" dirty="0">
                          <a:solidFill>
                            <a:schemeClr val="accent1">
                              <a:lumMod val="75000"/>
                            </a:schemeClr>
                          </a:solidFill>
                        </a:rPr>
                        <a:t>max.</a:t>
                      </a:r>
                      <a:r>
                        <a:rPr lang="en-IE" sz="2400" baseline="0" noProof="0" dirty="0">
                          <a:solidFill>
                            <a:schemeClr val="accent1">
                              <a:lumMod val="75000"/>
                            </a:schemeClr>
                          </a:solidFill>
                        </a:rPr>
                        <a:t> 9 months after submission deadline</a:t>
                      </a:r>
                      <a:endParaRPr lang="en-IE" sz="2400" noProof="0" dirty="0">
                        <a:solidFill>
                          <a:schemeClr val="accent1">
                            <a:lumMod val="75000"/>
                          </a:schemeClr>
                        </a:solidFill>
                      </a:endParaRPr>
                    </a:p>
                  </a:txBody>
                  <a:tcPr/>
                </a:tc>
                <a:extLst>
                  <a:ext uri="{0D108BD9-81ED-4DB2-BD59-A6C34878D82A}">
                    <a16:rowId xmlns:a16="http://schemas.microsoft.com/office/drawing/2014/main" val="3558332149"/>
                  </a:ext>
                </a:extLst>
              </a:tr>
            </a:tbl>
          </a:graphicData>
        </a:graphic>
      </p:graphicFrame>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2667" dirty="0">
                <a:solidFill>
                  <a:srgbClr val="FF6600"/>
                </a:solidFill>
                <a:ea typeface="ＭＳ Ｐゴシック" charset="0"/>
              </a:rPr>
            </a:br>
            <a:r>
              <a:rPr lang="en-IE" sz="14400" b="1" dirty="0">
                <a:solidFill>
                  <a:schemeClr val="accent1">
                    <a:lumMod val="75000"/>
                  </a:schemeClr>
                </a:solidFill>
              </a:rPr>
              <a:t>Indicative Roadmap – </a:t>
            </a:r>
            <a:r>
              <a:rPr lang="en-IE" sz="14400" b="1" dirty="0">
                <a:solidFill>
                  <a:srgbClr val="FF0000"/>
                </a:solidFill>
              </a:rPr>
              <a:t>Call 2023</a:t>
            </a: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27</a:t>
            </a:fld>
            <a:endParaRPr lang="en-GB"/>
          </a:p>
        </p:txBody>
      </p:sp>
    </p:spTree>
    <p:extLst>
      <p:ext uri="{BB962C8B-B14F-4D97-AF65-F5344CB8AC3E}">
        <p14:creationId xmlns:p14="http://schemas.microsoft.com/office/powerpoint/2010/main" val="3733549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50917"/>
            <a:ext cx="11277600" cy="4319156"/>
          </a:xfrm>
        </p:spPr>
        <p:txBody>
          <a:bodyPr>
            <a:normAutofit fontScale="92500" lnSpcReduction="10000"/>
          </a:bodyPr>
          <a:lstStyle/>
          <a:p>
            <a:pPr marL="0" indent="0">
              <a:buNone/>
            </a:pPr>
            <a:r>
              <a:rPr lang="fr-BE" sz="3000" b="1" dirty="0">
                <a:solidFill>
                  <a:schemeClr val="accent1">
                    <a:lumMod val="75000"/>
                  </a:schemeClr>
                </a:solidFill>
              </a:rPr>
              <a:t>Budget </a:t>
            </a:r>
            <a:r>
              <a:rPr lang="fr-BE" sz="3000" b="1" dirty="0" err="1">
                <a:solidFill>
                  <a:schemeClr val="accent1">
                    <a:lumMod val="75000"/>
                  </a:schemeClr>
                </a:solidFill>
              </a:rPr>
              <a:t>available</a:t>
            </a:r>
            <a:r>
              <a:rPr lang="fr-BE" sz="3000" b="1" dirty="0">
                <a:solidFill>
                  <a:schemeClr val="accent1">
                    <a:lumMod val="75000"/>
                  </a:schemeClr>
                </a:solidFill>
              </a:rPr>
              <a:t>: </a:t>
            </a:r>
            <a:r>
              <a:rPr lang="fr-BE" sz="3000" dirty="0">
                <a:solidFill>
                  <a:schemeClr val="accent1">
                    <a:lumMod val="75000"/>
                  </a:schemeClr>
                </a:solidFill>
              </a:rPr>
              <a:t>Total € 26,2 m</a:t>
            </a:r>
          </a:p>
          <a:p>
            <a:pPr marL="0" indent="0">
              <a:buNone/>
            </a:pPr>
            <a:endParaRPr lang="fr-BE" b="1" dirty="0">
              <a:solidFill>
                <a:schemeClr val="accent1">
                  <a:lumMod val="75000"/>
                </a:schemeClr>
              </a:solidFill>
            </a:endParaRPr>
          </a:p>
          <a:p>
            <a:pPr marL="0" indent="0">
              <a:buNone/>
            </a:pPr>
            <a:r>
              <a:rPr lang="fr-BE" b="1" dirty="0" err="1">
                <a:solidFill>
                  <a:schemeClr val="accent1">
                    <a:lumMod val="75000"/>
                  </a:schemeClr>
                </a:solidFill>
              </a:rPr>
              <a:t>Teaching</a:t>
            </a:r>
            <a:r>
              <a:rPr lang="fr-BE" b="1" dirty="0">
                <a:solidFill>
                  <a:schemeClr val="accent1">
                    <a:lumMod val="75000"/>
                  </a:schemeClr>
                </a:solidFill>
              </a:rPr>
              <a:t> </a:t>
            </a:r>
            <a:r>
              <a:rPr lang="fr-BE" b="1" dirty="0" err="1">
                <a:solidFill>
                  <a:schemeClr val="accent1">
                    <a:lumMod val="75000"/>
                  </a:schemeClr>
                </a:solidFill>
              </a:rPr>
              <a:t>activities</a:t>
            </a:r>
            <a:r>
              <a:rPr lang="fr-BE" b="1" dirty="0">
                <a:solidFill>
                  <a:schemeClr val="accent1">
                    <a:lumMod val="75000"/>
                  </a:schemeClr>
                </a:solidFill>
              </a:rPr>
              <a:t>: </a:t>
            </a:r>
            <a:r>
              <a:rPr lang="fr-BE" dirty="0">
                <a:solidFill>
                  <a:schemeClr val="accent1">
                    <a:lumMod val="75000"/>
                  </a:schemeClr>
                </a:solidFill>
              </a:rPr>
              <a:t>Modules, Chairs, Centres of Excellence		€ 13,8 m</a:t>
            </a:r>
            <a:r>
              <a:rPr lang="fr-BE" dirty="0"/>
              <a:t>	</a:t>
            </a:r>
          </a:p>
          <a:p>
            <a:pPr marL="0" indent="0">
              <a:buNone/>
            </a:pPr>
            <a:r>
              <a:rPr lang="fr-BE" b="1" dirty="0" err="1">
                <a:solidFill>
                  <a:schemeClr val="accent1">
                    <a:lumMod val="75000"/>
                  </a:schemeClr>
                </a:solidFill>
              </a:rPr>
              <a:t>Other</a:t>
            </a:r>
            <a:r>
              <a:rPr lang="fr-BE" b="1" dirty="0">
                <a:solidFill>
                  <a:schemeClr val="accent1">
                    <a:lumMod val="75000"/>
                  </a:schemeClr>
                </a:solidFill>
              </a:rPr>
              <a:t> </a:t>
            </a:r>
            <a:r>
              <a:rPr lang="fr-BE" b="1" dirty="0" err="1">
                <a:solidFill>
                  <a:schemeClr val="accent1">
                    <a:lumMod val="75000"/>
                  </a:schemeClr>
                </a:solidFill>
              </a:rPr>
              <a:t>fields</a:t>
            </a:r>
            <a:r>
              <a:rPr lang="fr-BE" b="1" dirty="0">
                <a:solidFill>
                  <a:schemeClr val="accent1">
                    <a:lumMod val="75000"/>
                  </a:schemeClr>
                </a:solidFill>
              </a:rPr>
              <a:t> of </a:t>
            </a:r>
            <a:r>
              <a:rPr lang="fr-BE" b="1" dirty="0" err="1">
                <a:solidFill>
                  <a:schemeClr val="accent1">
                    <a:lumMod val="75000"/>
                  </a:schemeClr>
                </a:solidFill>
              </a:rPr>
              <a:t>education</a:t>
            </a:r>
            <a:r>
              <a:rPr lang="fr-BE" b="1" dirty="0">
                <a:solidFill>
                  <a:schemeClr val="accent1">
                    <a:lumMod val="75000"/>
                  </a:schemeClr>
                </a:solidFill>
              </a:rPr>
              <a:t> and training:</a:t>
            </a:r>
            <a:r>
              <a:rPr lang="fr-BE" dirty="0">
                <a:solidFill>
                  <a:schemeClr val="accent1">
                    <a:lumMod val="75000"/>
                  </a:schemeClr>
                </a:solidFill>
              </a:rPr>
              <a:t> </a:t>
            </a:r>
            <a:r>
              <a:rPr lang="en-IE" dirty="0">
                <a:solidFill>
                  <a:schemeClr val="accent1">
                    <a:lumMod val="75000"/>
                  </a:schemeClr>
                </a:solidFill>
              </a:rPr>
              <a:t>Teacher training</a:t>
            </a:r>
          </a:p>
          <a:p>
            <a:pPr marL="0" indent="0">
              <a:buNone/>
            </a:pPr>
            <a:r>
              <a:rPr lang="en-IE" dirty="0">
                <a:solidFill>
                  <a:schemeClr val="accent1">
                    <a:lumMod val="75000"/>
                  </a:schemeClr>
                </a:solidFill>
              </a:rPr>
              <a:t>and Learning EU initiatives							€     7 m</a:t>
            </a:r>
          </a:p>
          <a:p>
            <a:pPr marL="0" indent="0">
              <a:buNone/>
            </a:pPr>
            <a:r>
              <a:rPr lang="en-IE" dirty="0">
                <a:solidFill>
                  <a:schemeClr val="accent1">
                    <a:lumMod val="75000"/>
                  </a:schemeClr>
                </a:solidFill>
              </a:rPr>
              <a:t> </a:t>
            </a:r>
            <a:r>
              <a:rPr lang="fr-BE" b="1" dirty="0">
                <a:solidFill>
                  <a:schemeClr val="accent1">
                    <a:lumMod val="75000"/>
                  </a:schemeClr>
                </a:solidFill>
              </a:rPr>
              <a:t>Policy </a:t>
            </a:r>
            <a:r>
              <a:rPr lang="fr-BE" b="1" dirty="0" err="1">
                <a:solidFill>
                  <a:schemeClr val="accent1">
                    <a:lumMod val="75000"/>
                  </a:schemeClr>
                </a:solidFill>
              </a:rPr>
              <a:t>debate</a:t>
            </a:r>
            <a:r>
              <a:rPr lang="fr-BE" b="1" dirty="0">
                <a:solidFill>
                  <a:schemeClr val="accent1">
                    <a:lumMod val="75000"/>
                  </a:schemeClr>
                </a:solidFill>
              </a:rPr>
              <a:t>: </a:t>
            </a:r>
            <a:r>
              <a:rPr lang="fr-BE" dirty="0">
                <a:solidFill>
                  <a:schemeClr val="accent1">
                    <a:lumMod val="75000"/>
                  </a:schemeClr>
                </a:solidFill>
              </a:rPr>
              <a:t>Networks for HEI and Networks for </a:t>
            </a:r>
            <a:r>
              <a:rPr lang="fr-BE" dirty="0" err="1">
                <a:solidFill>
                  <a:schemeClr val="accent1">
                    <a:lumMod val="75000"/>
                  </a:schemeClr>
                </a:solidFill>
              </a:rPr>
              <a:t>schools</a:t>
            </a:r>
            <a:r>
              <a:rPr lang="fr-BE" dirty="0">
                <a:solidFill>
                  <a:schemeClr val="accent1">
                    <a:lumMod val="75000"/>
                  </a:schemeClr>
                </a:solidFill>
              </a:rPr>
              <a:t> </a:t>
            </a:r>
          </a:p>
          <a:p>
            <a:pPr marL="0" indent="0">
              <a:buNone/>
            </a:pPr>
            <a:r>
              <a:rPr lang="fr-BE" dirty="0">
                <a:solidFill>
                  <a:schemeClr val="accent1">
                    <a:lumMod val="75000"/>
                  </a:schemeClr>
                </a:solidFill>
              </a:rPr>
              <a:t>and </a:t>
            </a:r>
            <a:r>
              <a:rPr lang="fr-BE" dirty="0" err="1">
                <a:solidFill>
                  <a:schemeClr val="accent1">
                    <a:lumMod val="75000"/>
                  </a:schemeClr>
                </a:solidFill>
              </a:rPr>
              <a:t>VETs</a:t>
            </a:r>
            <a:r>
              <a:rPr lang="fr-BE" dirty="0">
                <a:solidFill>
                  <a:schemeClr val="accent1">
                    <a:lumMod val="75000"/>
                  </a:schemeClr>
                </a:solidFill>
              </a:rPr>
              <a:t>  									€     5,4 m</a:t>
            </a:r>
          </a:p>
          <a:p>
            <a:pPr marL="0" indent="0">
              <a:buNone/>
            </a:pPr>
            <a:endParaRPr lang="en-IE" dirty="0">
              <a:solidFill>
                <a:schemeClr val="accent1">
                  <a:lumMod val="75000"/>
                </a:schemeClr>
              </a:solidFill>
            </a:endParaRPr>
          </a:p>
          <a:p>
            <a:pPr marL="0" indent="0">
              <a:buNone/>
            </a:pPr>
            <a:r>
              <a:rPr lang="fr-BE" dirty="0"/>
              <a:t>						</a:t>
            </a:r>
            <a:endParaRPr lang="fr-BE" b="1" dirty="0">
              <a:solidFill>
                <a:schemeClr val="accent1">
                  <a:lumMod val="75000"/>
                </a:schemeClr>
              </a:solidFill>
            </a:endParaRPr>
          </a:p>
          <a:p>
            <a:pPr marL="0" indent="0">
              <a:buNone/>
            </a:pPr>
            <a:endParaRPr lang="fr-BE" sz="2200" b="1" dirty="0">
              <a:solidFill>
                <a:schemeClr val="accent1">
                  <a:lumMod val="75000"/>
                </a:schemeClr>
              </a:solidFill>
            </a:endParaRPr>
          </a:p>
        </p:txBody>
      </p:sp>
      <p:sp>
        <p:nvSpPr>
          <p:cNvPr id="7" name="Title 1"/>
          <p:cNvSpPr txBox="1">
            <a:spLocks/>
          </p:cNvSpPr>
          <p:nvPr/>
        </p:nvSpPr>
        <p:spPr>
          <a:xfrm>
            <a:off x="591525" y="697230"/>
            <a:ext cx="10972800" cy="1453687"/>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2667" dirty="0">
                <a:solidFill>
                  <a:srgbClr val="FF6600"/>
                </a:solidFill>
                <a:ea typeface="ＭＳ Ｐゴシック" charset="0"/>
              </a:rPr>
            </a:br>
            <a:endParaRPr lang="fr-BE" sz="2667" dirty="0">
              <a:solidFill>
                <a:srgbClr val="FF6600"/>
              </a:solidFill>
              <a:ea typeface="ＭＳ Ｐゴシック" charset="0"/>
            </a:endParaRPr>
          </a:p>
          <a:p>
            <a:pPr algn="ctr"/>
            <a:endParaRPr lang="fr-BE" sz="2667" b="1" dirty="0">
              <a:solidFill>
                <a:srgbClr val="FF6600"/>
              </a:solidFill>
              <a:latin typeface="+mn-lt"/>
              <a:ea typeface="ＭＳ Ｐゴシック" charset="0"/>
            </a:endParaRPr>
          </a:p>
          <a:p>
            <a:pPr algn="ctr"/>
            <a:endParaRPr lang="fr-BE" sz="2667" b="1" dirty="0">
              <a:solidFill>
                <a:srgbClr val="FF6600"/>
              </a:solidFill>
              <a:latin typeface="+mn-lt"/>
              <a:ea typeface="ＭＳ Ｐゴシック" charset="0"/>
            </a:endParaRPr>
          </a:p>
          <a:p>
            <a:pPr algn="ctr"/>
            <a:endParaRPr lang="fr-BE" sz="2667" b="1" dirty="0">
              <a:solidFill>
                <a:srgbClr val="FF6600"/>
              </a:solidFill>
              <a:latin typeface="+mn-lt"/>
              <a:ea typeface="ＭＳ Ｐゴシック" charset="0"/>
            </a:endParaRPr>
          </a:p>
          <a:p>
            <a:pPr algn="ctr"/>
            <a:br>
              <a:rPr lang="fr-BE" sz="2667" dirty="0">
                <a:solidFill>
                  <a:srgbClr val="FF6600"/>
                </a:solidFill>
                <a:ea typeface="ＭＳ Ｐゴシック" charset="0"/>
              </a:rPr>
            </a:br>
            <a:endParaRPr lang="fr-BE" sz="2667" dirty="0">
              <a:solidFill>
                <a:srgbClr val="FF6600"/>
              </a:solidFill>
              <a:ea typeface="ＭＳ Ｐゴシック" charset="0"/>
            </a:endParaRPr>
          </a:p>
          <a:p>
            <a:pPr algn="ctr"/>
            <a:endParaRPr lang="fr-BE" sz="2667" b="1" dirty="0">
              <a:solidFill>
                <a:srgbClr val="FF6600"/>
              </a:solidFill>
              <a:ea typeface="ＭＳ Ｐゴシック" charset="0"/>
            </a:endParaRPr>
          </a:p>
          <a:p>
            <a:pPr algn="ctr"/>
            <a:endParaRPr lang="fr-BE" sz="2667" b="1" dirty="0">
              <a:solidFill>
                <a:srgbClr val="FF6600"/>
              </a:solidFill>
              <a:ea typeface="ＭＳ Ｐゴシック" charset="0"/>
            </a:endParaRPr>
          </a:p>
          <a:p>
            <a:pPr algn="ctr"/>
            <a:endParaRPr lang="fr-BE" sz="2667" b="1" dirty="0">
              <a:solidFill>
                <a:srgbClr val="FF6600"/>
              </a:solidFill>
              <a:ea typeface="ＭＳ Ｐゴシック" charset="0"/>
            </a:endParaRPr>
          </a:p>
          <a:p>
            <a:pPr algn="ctr"/>
            <a:r>
              <a:rPr lang="en-IE" sz="14400" b="1" dirty="0">
                <a:solidFill>
                  <a:schemeClr val="accent1">
                    <a:lumMod val="75000"/>
                  </a:schemeClr>
                </a:solidFill>
                <a:latin typeface="+mn-lt"/>
              </a:rPr>
              <a:t>Jean Monnet Actions -  2023</a:t>
            </a: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28</a:t>
            </a:fld>
            <a:endParaRPr lang="en-GB"/>
          </a:p>
        </p:txBody>
      </p:sp>
    </p:spTree>
    <p:extLst>
      <p:ext uri="{BB962C8B-B14F-4D97-AF65-F5344CB8AC3E}">
        <p14:creationId xmlns:p14="http://schemas.microsoft.com/office/powerpoint/2010/main" val="2137670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31473"/>
            <a:ext cx="10972800" cy="3767222"/>
          </a:xfrm>
        </p:spPr>
        <p:txBody>
          <a:bodyPr>
            <a:normAutofit/>
          </a:bodyPr>
          <a:lstStyle/>
          <a:p>
            <a:r>
              <a:rPr lang="en-IE" sz="3200" dirty="0">
                <a:solidFill>
                  <a:schemeClr val="accent1">
                    <a:lumMod val="75000"/>
                  </a:schemeClr>
                </a:solidFill>
              </a:rPr>
              <a:t>Programme Guide, relevant Call documents and the applications forms are published in the Funding and Tender Opportunity Portal: </a:t>
            </a:r>
            <a:r>
              <a:rPr lang="en-IE" sz="3200" dirty="0">
                <a:solidFill>
                  <a:schemeClr val="accent1">
                    <a:lumMod val="75000"/>
                  </a:schemeClr>
                </a:solidFill>
                <a:hlinkClick r:id="rId3"/>
              </a:rPr>
              <a:t>https://ec.europa.eu/info/funding-tenders/opportunities/portal/screen/home</a:t>
            </a:r>
            <a:endParaRPr lang="en-IE" sz="3200" dirty="0">
              <a:solidFill>
                <a:schemeClr val="accent1">
                  <a:lumMod val="75000"/>
                </a:schemeClr>
              </a:solidFill>
            </a:endParaRPr>
          </a:p>
          <a:p>
            <a:pPr marL="0" indent="0">
              <a:buNone/>
            </a:pPr>
            <a:endParaRPr lang="en-IE" sz="3200" dirty="0">
              <a:solidFill>
                <a:schemeClr val="accent1">
                  <a:lumMod val="75000"/>
                </a:schemeClr>
              </a:solidFill>
            </a:endParaRPr>
          </a:p>
          <a:p>
            <a:r>
              <a:rPr lang="en-IE" sz="3200" dirty="0">
                <a:solidFill>
                  <a:schemeClr val="accent1">
                    <a:lumMod val="75000"/>
                  </a:schemeClr>
                </a:solidFill>
              </a:rPr>
              <a:t>Application via e-grants: part A, part B, </a:t>
            </a:r>
            <a:r>
              <a:rPr lang="en-IE" sz="3200">
                <a:solidFill>
                  <a:schemeClr val="accent1">
                    <a:lumMod val="75000"/>
                  </a:schemeClr>
                </a:solidFill>
              </a:rPr>
              <a:t>part C</a:t>
            </a:r>
            <a:endParaRPr lang="en-IE" sz="3200" dirty="0">
              <a:solidFill>
                <a:schemeClr val="tx2"/>
              </a:solidFill>
            </a:endParaRPr>
          </a:p>
        </p:txBody>
      </p:sp>
      <p:sp>
        <p:nvSpPr>
          <p:cNvPr id="7" name="Title 1"/>
          <p:cNvSpPr txBox="1">
            <a:spLocks/>
          </p:cNvSpPr>
          <p:nvPr/>
        </p:nvSpPr>
        <p:spPr>
          <a:xfrm>
            <a:off x="591525" y="1444336"/>
            <a:ext cx="10972800" cy="841664"/>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14400" b="1" dirty="0">
              <a:solidFill>
                <a:schemeClr val="accent1">
                  <a:lumMod val="75000"/>
                </a:schemeClr>
              </a:solidFill>
              <a:latin typeface="+mn-lt"/>
            </a:endParaRPr>
          </a:p>
          <a:p>
            <a:pPr algn="ctr"/>
            <a:r>
              <a:rPr lang="en-IE" sz="14400" b="1" dirty="0">
                <a:solidFill>
                  <a:schemeClr val="accent1">
                    <a:lumMod val="75000"/>
                  </a:schemeClr>
                </a:solidFill>
                <a:latin typeface="+mn-lt"/>
              </a:rPr>
              <a:t>Call 2023 - Jean Monnet Actions - application</a:t>
            </a:r>
          </a:p>
          <a:p>
            <a:endParaRPr lang="en-IE" sz="2800" b="1" dirty="0">
              <a:solidFill>
                <a:schemeClr val="accent1">
                  <a:lumMod val="75000"/>
                </a:schemeClr>
              </a:solidFill>
            </a:endParaRPr>
          </a:p>
          <a:p>
            <a:pPr algn="ct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29</a:t>
            </a:fld>
            <a:endParaRPr lang="en-GB"/>
          </a:p>
        </p:txBody>
      </p:sp>
    </p:spTree>
    <p:extLst>
      <p:ext uri="{BB962C8B-B14F-4D97-AF65-F5344CB8AC3E}">
        <p14:creationId xmlns:p14="http://schemas.microsoft.com/office/powerpoint/2010/main" val="401821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322118" y="1454727"/>
            <a:ext cx="11242965" cy="675409"/>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altLang="en-US" sz="14400" b="1" dirty="0">
                <a:solidFill>
                  <a:srgbClr val="0070C0"/>
                </a:solidFill>
                <a:latin typeface="+mn-lt"/>
              </a:rPr>
              <a:t>Jean Monnet </a:t>
            </a:r>
            <a:r>
              <a:rPr lang="en-IE" altLang="en-US" sz="14400" b="1" dirty="0">
                <a:solidFill>
                  <a:srgbClr val="0070C0"/>
                </a:solidFill>
                <a:latin typeface="+mn-lt"/>
              </a:rPr>
              <a:t>Actions -  </a:t>
            </a:r>
            <a:r>
              <a:rPr lang="fr-BE" altLang="en-US" sz="14400" b="1" dirty="0">
                <a:solidFill>
                  <a:srgbClr val="0070C0"/>
                </a:solidFill>
                <a:latin typeface="+mn-lt"/>
              </a:rPr>
              <a:t>a </a:t>
            </a:r>
            <a:r>
              <a:rPr lang="en-GB" altLang="en-US" sz="14400" b="1" dirty="0">
                <a:solidFill>
                  <a:srgbClr val="0070C0"/>
                </a:solidFill>
                <a:latin typeface="+mn-lt"/>
              </a:rPr>
              <a:t>worldwide</a:t>
            </a:r>
            <a:r>
              <a:rPr lang="fr-BE" altLang="en-US" sz="14400" b="1" dirty="0">
                <a:solidFill>
                  <a:srgbClr val="0070C0"/>
                </a:solidFill>
                <a:latin typeface="+mn-lt"/>
              </a:rPr>
              <a:t> Network 1989 - 2022</a:t>
            </a:r>
            <a:endParaRPr lang="en-GB" sz="14400" b="1" dirty="0">
              <a:solidFill>
                <a:srgbClr val="0070C0"/>
              </a:solidFill>
              <a:latin typeface="+mn-lt"/>
            </a:endParaRPr>
          </a:p>
          <a:p>
            <a:pPr algn="ctr"/>
            <a:br>
              <a:rPr lang="en-US" sz="12800" b="1" dirty="0">
                <a:solidFill>
                  <a:srgbClr val="0070C0"/>
                </a:solidFill>
                <a:latin typeface="+mn-lt"/>
              </a:rPr>
            </a:br>
            <a:r>
              <a:rPr lang="en-US" sz="2667" b="1" dirty="0">
                <a:solidFill>
                  <a:srgbClr val="FF6600"/>
                </a:solidFill>
                <a:latin typeface="+mn-lt"/>
                <a:ea typeface="ＭＳ Ｐゴシック" charset="0"/>
              </a:rPr>
              <a:t> </a:t>
            </a:r>
            <a:br>
              <a:rPr lang="en-US" sz="2667" b="1" dirty="0">
                <a:solidFill>
                  <a:srgbClr val="FF6600"/>
                </a:solidFill>
                <a:latin typeface="+mn-lt"/>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pic>
        <p:nvPicPr>
          <p:cNvPr id="5" name="Content Placeholder 4"/>
          <p:cNvPicPr>
            <a:picLocks noGrp="1" noChangeAspect="1"/>
          </p:cNvPicPr>
          <p:nvPr>
            <p:ph idx="1"/>
          </p:nvPr>
        </p:nvPicPr>
        <p:blipFill>
          <a:blip r:embed="rId3"/>
          <a:stretch>
            <a:fillRect/>
          </a:stretch>
        </p:blipFill>
        <p:spPr>
          <a:xfrm>
            <a:off x="482138" y="2046331"/>
            <a:ext cx="8463985" cy="4534905"/>
          </a:xfrm>
          <a:prstGeom prst="rect">
            <a:avLst/>
          </a:prstGeom>
        </p:spPr>
      </p:pic>
      <p:sp>
        <p:nvSpPr>
          <p:cNvPr id="4" name="Pentagon 3"/>
          <p:cNvSpPr/>
          <p:nvPr/>
        </p:nvSpPr>
        <p:spPr>
          <a:xfrm>
            <a:off x="9056268" y="3567973"/>
            <a:ext cx="2830932" cy="1697460"/>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spcBef>
                <a:spcPct val="0"/>
              </a:spcBef>
            </a:pPr>
            <a:r>
              <a:rPr lang="en-GB" altLang="en-US" sz="2000" b="1" dirty="0">
                <a:solidFill>
                  <a:schemeClr val="accent1">
                    <a:lumMod val="50000"/>
                  </a:schemeClr>
                </a:solidFill>
                <a:ea typeface="Verdana" panose="020B0604030504040204" pitchFamily="34" charset="0"/>
                <a:cs typeface="Verdana" panose="020B0604030504040204" pitchFamily="34" charset="0"/>
              </a:rPr>
              <a:t>Around </a:t>
            </a:r>
            <a:r>
              <a:rPr lang="en-GB" altLang="en-US" sz="2000" b="1" dirty="0">
                <a:solidFill>
                  <a:srgbClr val="FF0000"/>
                </a:solidFill>
                <a:ea typeface="Verdana" panose="020B0604030504040204" pitchFamily="34" charset="0"/>
                <a:cs typeface="Verdana" panose="020B0604030504040204" pitchFamily="34" charset="0"/>
              </a:rPr>
              <a:t>100  countries </a:t>
            </a:r>
            <a:r>
              <a:rPr lang="en-GB" altLang="en-US" sz="2000" dirty="0">
                <a:solidFill>
                  <a:schemeClr val="accent1">
                    <a:lumMod val="50000"/>
                  </a:schemeClr>
                </a:solidFill>
                <a:ea typeface="Verdana" panose="020B0604030504040204" pitchFamily="34" charset="0"/>
                <a:cs typeface="Verdana" panose="020B0604030504040204" pitchFamily="34" charset="0"/>
              </a:rPr>
              <a:t>worldwide</a:t>
            </a:r>
          </a:p>
          <a:p>
            <a:pPr>
              <a:spcBef>
                <a:spcPct val="0"/>
              </a:spcBef>
            </a:pPr>
            <a:r>
              <a:rPr lang="en-GB" altLang="en-US" sz="2000" dirty="0">
                <a:solidFill>
                  <a:schemeClr val="accent1">
                    <a:lumMod val="50000"/>
                  </a:schemeClr>
                </a:solidFill>
                <a:ea typeface="Verdana" panose="020B0604030504040204" pitchFamily="34" charset="0"/>
                <a:cs typeface="Verdana" panose="020B0604030504040204" pitchFamily="34" charset="0"/>
              </a:rPr>
              <a:t>more than </a:t>
            </a:r>
            <a:r>
              <a:rPr lang="en-GB" altLang="en-US" sz="2000" b="1" dirty="0">
                <a:solidFill>
                  <a:srgbClr val="FF0000"/>
                </a:solidFill>
                <a:ea typeface="Verdana" panose="020B0604030504040204" pitchFamily="34" charset="0"/>
                <a:cs typeface="Verdana" panose="020B0604030504040204" pitchFamily="34" charset="0"/>
              </a:rPr>
              <a:t>1000</a:t>
            </a:r>
            <a:r>
              <a:rPr lang="en-GB" altLang="en-US" sz="2000" dirty="0">
                <a:solidFill>
                  <a:srgbClr val="FF0000"/>
                </a:solidFill>
                <a:ea typeface="Verdana" panose="020B0604030504040204" pitchFamily="34" charset="0"/>
                <a:cs typeface="Verdana" panose="020B0604030504040204" pitchFamily="34" charset="0"/>
              </a:rPr>
              <a:t> </a:t>
            </a:r>
            <a:r>
              <a:rPr lang="en-GB" altLang="en-US" sz="2000" b="1" dirty="0">
                <a:solidFill>
                  <a:srgbClr val="FF0000"/>
                </a:solidFill>
                <a:ea typeface="Verdana" panose="020B0604030504040204" pitchFamily="34" charset="0"/>
                <a:cs typeface="Verdana" panose="020B0604030504040204" pitchFamily="34" charset="0"/>
              </a:rPr>
              <a:t>universities </a:t>
            </a:r>
            <a:r>
              <a:rPr lang="en-GB" altLang="en-US" sz="2000" dirty="0">
                <a:solidFill>
                  <a:schemeClr val="accent1">
                    <a:lumMod val="50000"/>
                  </a:schemeClr>
                </a:solidFill>
                <a:ea typeface="Verdana" panose="020B0604030504040204" pitchFamily="34" charset="0"/>
                <a:cs typeface="Verdana" panose="020B0604030504040204" pitchFamily="34" charset="0"/>
              </a:rPr>
              <a:t>offering Jean Monnet courses</a:t>
            </a:r>
            <a:endParaRPr lang="en-IE" sz="2000" dirty="0">
              <a:solidFill>
                <a:schemeClr val="accent1">
                  <a:lumMod val="50000"/>
                </a:schemeClr>
              </a:solidFill>
            </a:endParaRPr>
          </a:p>
        </p:txBody>
      </p:sp>
      <p:sp>
        <p:nvSpPr>
          <p:cNvPr id="6" name="Pentagon 5"/>
          <p:cNvSpPr/>
          <p:nvPr/>
        </p:nvSpPr>
        <p:spPr>
          <a:xfrm>
            <a:off x="9056268" y="1963885"/>
            <a:ext cx="2830932" cy="1371598"/>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2000" dirty="0">
                <a:solidFill>
                  <a:schemeClr val="accent1">
                    <a:lumMod val="50000"/>
                  </a:schemeClr>
                </a:solidFill>
              </a:rPr>
              <a:t>Around </a:t>
            </a:r>
            <a:r>
              <a:rPr lang="en-GB" altLang="en-US" sz="2000" b="1" dirty="0">
                <a:solidFill>
                  <a:srgbClr val="FF0000"/>
                </a:solidFill>
              </a:rPr>
              <a:t>6537 </a:t>
            </a:r>
            <a:r>
              <a:rPr lang="en-GB" altLang="en-US" sz="2000" b="1" dirty="0">
                <a:solidFill>
                  <a:schemeClr val="accent1">
                    <a:lumMod val="50000"/>
                  </a:schemeClr>
                </a:solidFill>
              </a:rPr>
              <a:t>Jean Monnet Actions </a:t>
            </a:r>
            <a:r>
              <a:rPr lang="en-GB" altLang="en-US" sz="2000" dirty="0">
                <a:solidFill>
                  <a:schemeClr val="accent1">
                    <a:lumMod val="50000"/>
                  </a:schemeClr>
                </a:solidFill>
              </a:rPr>
              <a:t>in the field of European studies</a:t>
            </a:r>
          </a:p>
        </p:txBody>
      </p:sp>
      <p:sp>
        <p:nvSpPr>
          <p:cNvPr id="9" name="Pentagon 8"/>
          <p:cNvSpPr/>
          <p:nvPr/>
        </p:nvSpPr>
        <p:spPr>
          <a:xfrm>
            <a:off x="9056268" y="5417820"/>
            <a:ext cx="2933802" cy="1140556"/>
          </a:xfrm>
          <a:prstGeom prst="homePlate">
            <a:avLst>
              <a:gd name="adj" fmla="val 54288"/>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2000" b="1" dirty="0">
                <a:solidFill>
                  <a:srgbClr val="FF0000"/>
                </a:solidFill>
              </a:rPr>
              <a:t>9.000 </a:t>
            </a:r>
            <a:r>
              <a:rPr lang="en-IE" sz="2000" b="1" dirty="0">
                <a:solidFill>
                  <a:srgbClr val="FF0000"/>
                </a:solidFill>
              </a:rPr>
              <a:t>university teachers </a:t>
            </a:r>
            <a:r>
              <a:rPr lang="en-IE" sz="2000" dirty="0">
                <a:solidFill>
                  <a:schemeClr val="tx2"/>
                </a:solidFill>
              </a:rPr>
              <a:t>per year</a:t>
            </a:r>
          </a:p>
        </p:txBody>
      </p:sp>
      <p:sp>
        <p:nvSpPr>
          <p:cNvPr id="2" name="Footer Placeholder 1"/>
          <p:cNvSpPr>
            <a:spLocks noGrp="1"/>
          </p:cNvSpPr>
          <p:nvPr>
            <p:ph type="ftr" sz="quarter" idx="11"/>
          </p:nvPr>
        </p:nvSpPr>
        <p:spPr/>
        <p:txBody>
          <a:bodyPr/>
          <a:lstStyle/>
          <a:p>
            <a:pPr>
              <a:defRPr/>
            </a:pPr>
            <a:endParaRPr lang="en-GB"/>
          </a:p>
        </p:txBody>
      </p:sp>
      <p:sp>
        <p:nvSpPr>
          <p:cNvPr id="3" name="Slide Number Placeholder 2"/>
          <p:cNvSpPr>
            <a:spLocks noGrp="1"/>
          </p:cNvSpPr>
          <p:nvPr>
            <p:ph type="sldNum" sz="quarter" idx="12"/>
          </p:nvPr>
        </p:nvSpPr>
        <p:spPr/>
        <p:txBody>
          <a:bodyPr/>
          <a:lstStyle/>
          <a:p>
            <a:pPr>
              <a:defRPr/>
            </a:pPr>
            <a:fld id="{6414EB89-A624-45C3-A6F8-0BF78098A22B}" type="slidenum">
              <a:rPr lang="en-GB" smtClean="0"/>
              <a:pPr>
                <a:defRPr/>
              </a:pPr>
              <a:t>3</a:t>
            </a:fld>
            <a:endParaRPr lang="en-GB"/>
          </a:p>
        </p:txBody>
      </p:sp>
    </p:spTree>
    <p:extLst>
      <p:ext uri="{BB962C8B-B14F-4D97-AF65-F5344CB8AC3E}">
        <p14:creationId xmlns:p14="http://schemas.microsoft.com/office/powerpoint/2010/main" val="3650909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1377466"/>
            <a:ext cx="10972800" cy="5285001"/>
          </a:xfrm>
        </p:spPr>
        <p:txBody>
          <a:bodyPr>
            <a:normAutofit fontScale="77500" lnSpcReduction="20000"/>
          </a:bodyPr>
          <a:lstStyle/>
          <a:p>
            <a:pPr marL="164592" indent="0">
              <a:spcAft>
                <a:spcPts val="965"/>
              </a:spcAft>
              <a:buClr>
                <a:srgbClr val="C00000"/>
              </a:buClr>
              <a:buSzPct val="100000"/>
              <a:buNone/>
            </a:pPr>
            <a:r>
              <a:rPr lang="en-IE" sz="3300" b="1" dirty="0">
                <a:solidFill>
                  <a:srgbClr val="2E75B6"/>
                </a:solidFill>
                <a:latin typeface="Calibri" panose="020F0502020204030204" pitchFamily="34" charset="0"/>
              </a:rPr>
              <a:t>Some Tips ….</a:t>
            </a:r>
          </a:p>
          <a:p>
            <a:pPr marL="512064" indent="-347472">
              <a:spcAft>
                <a:spcPts val="965"/>
              </a:spcAft>
              <a:buClr>
                <a:srgbClr val="C00000"/>
              </a:buClr>
              <a:buSzPct val="100000"/>
              <a:buFont typeface="Wingdings" panose="05000000000000000000" pitchFamily="2" charset="2"/>
              <a:buChar char="ü"/>
            </a:pPr>
            <a:r>
              <a:rPr lang="en-IE" sz="2400" b="1" u="sng" dirty="0">
                <a:solidFill>
                  <a:srgbClr val="2E75B6"/>
                </a:solidFill>
                <a:latin typeface="Calibri" panose="020F0502020204030204" pitchFamily="34" charset="0"/>
              </a:rPr>
              <a:t>Be coherent</a:t>
            </a:r>
            <a:r>
              <a:rPr lang="en-IE" sz="2400" dirty="0">
                <a:solidFill>
                  <a:srgbClr val="2E75B6"/>
                </a:solidFill>
                <a:latin typeface="Calibri" panose="020F0502020204030204" pitchFamily="34" charset="0"/>
              </a:rPr>
              <a:t>: avoid contradictions and “cut and paste” style applications</a:t>
            </a:r>
            <a:endParaRPr lang="en-GB" sz="2400" dirty="0"/>
          </a:p>
          <a:p>
            <a:pPr marL="512064" indent="-347472">
              <a:spcAft>
                <a:spcPts val="965"/>
              </a:spcAft>
              <a:buClr>
                <a:srgbClr val="C00000"/>
              </a:buClr>
              <a:buSzPct val="100000"/>
              <a:buFont typeface="Wingdings" panose="05000000000000000000" pitchFamily="2" charset="2"/>
              <a:buChar char="ü"/>
            </a:pPr>
            <a:r>
              <a:rPr lang="en-IE" sz="2400" b="1" u="sng" dirty="0">
                <a:solidFill>
                  <a:srgbClr val="2E75B6"/>
                </a:solidFill>
                <a:latin typeface="Calibri" panose="020F0502020204030204" pitchFamily="34" charset="0"/>
              </a:rPr>
              <a:t>Be concrete</a:t>
            </a:r>
            <a:r>
              <a:rPr lang="en-IE" sz="2400" dirty="0">
                <a:solidFill>
                  <a:srgbClr val="2E75B6"/>
                </a:solidFill>
                <a:latin typeface="Calibri" panose="020F0502020204030204" pitchFamily="34" charset="0"/>
              </a:rPr>
              <a:t>: use examples, justify your claims, provide evidence</a:t>
            </a:r>
            <a:endParaRPr lang="en-GB" sz="2400" dirty="0"/>
          </a:p>
          <a:p>
            <a:pPr marL="512064" indent="-347472">
              <a:spcAft>
                <a:spcPts val="965"/>
              </a:spcAft>
              <a:buClr>
                <a:srgbClr val="C00000"/>
              </a:buClr>
              <a:buSzPct val="100000"/>
              <a:buFont typeface="Wingdings" panose="05000000000000000000" pitchFamily="2" charset="2"/>
              <a:buChar char="ü"/>
            </a:pPr>
            <a:r>
              <a:rPr lang="en-IE" sz="2400" b="1" u="sng" dirty="0">
                <a:solidFill>
                  <a:srgbClr val="2E75B6"/>
                </a:solidFill>
                <a:latin typeface="Calibri" panose="020F0502020204030204" pitchFamily="34" charset="0"/>
              </a:rPr>
              <a:t>Be clear</a:t>
            </a:r>
            <a:r>
              <a:rPr lang="en-IE" sz="2400" dirty="0">
                <a:solidFill>
                  <a:srgbClr val="2E75B6"/>
                </a:solidFill>
                <a:latin typeface="Calibri" panose="020F0502020204030204" pitchFamily="34" charset="0"/>
              </a:rPr>
              <a:t>: read the questions carefully, provide information in the correct order as indicated in the form</a:t>
            </a:r>
            <a:endParaRPr lang="en-GB" sz="2400" dirty="0"/>
          </a:p>
          <a:p>
            <a:pPr marL="512064" indent="-347472">
              <a:spcAft>
                <a:spcPts val="965"/>
              </a:spcAft>
              <a:buClr>
                <a:srgbClr val="C00000"/>
              </a:buClr>
              <a:buSzPct val="100000"/>
              <a:buFont typeface="Wingdings" panose="05000000000000000000" pitchFamily="2" charset="2"/>
              <a:buChar char="ü"/>
            </a:pPr>
            <a:r>
              <a:rPr lang="en-IE" sz="2400" b="1" u="sng" dirty="0">
                <a:solidFill>
                  <a:srgbClr val="2E75B6"/>
                </a:solidFill>
                <a:latin typeface="Calibri" panose="020F0502020204030204" pitchFamily="34" charset="0"/>
              </a:rPr>
              <a:t>Be explicit</a:t>
            </a:r>
            <a:r>
              <a:rPr lang="en-IE" sz="2400" dirty="0">
                <a:solidFill>
                  <a:srgbClr val="2E75B6"/>
                </a:solidFill>
                <a:latin typeface="Calibri" panose="020F0502020204030204" pitchFamily="34" charset="0"/>
              </a:rPr>
              <a:t>: take nothing for granted; don't assume that experts have prior knowledge; avoid abbreviations or explain them</a:t>
            </a:r>
            <a:endParaRPr lang="en-GB" sz="2400" dirty="0"/>
          </a:p>
          <a:p>
            <a:pPr marL="512064" indent="-347472">
              <a:spcAft>
                <a:spcPts val="965"/>
              </a:spcAft>
              <a:buClr>
                <a:srgbClr val="C00000"/>
              </a:buClr>
              <a:buSzPct val="100000"/>
              <a:buFont typeface="Wingdings" panose="05000000000000000000" pitchFamily="2" charset="2"/>
              <a:buChar char="ü"/>
            </a:pPr>
            <a:r>
              <a:rPr lang="en-IE" sz="2400" b="1" u="sng" dirty="0">
                <a:solidFill>
                  <a:srgbClr val="2E75B6"/>
                </a:solidFill>
                <a:latin typeface="Calibri" panose="020F0502020204030204" pitchFamily="34" charset="0"/>
              </a:rPr>
              <a:t>Be realistic</a:t>
            </a:r>
            <a:r>
              <a:rPr lang="en-IE" sz="2400" b="1" dirty="0">
                <a:solidFill>
                  <a:srgbClr val="2E75B6"/>
                </a:solidFill>
                <a:latin typeface="Calibri" panose="020F0502020204030204" pitchFamily="34" charset="0"/>
              </a:rPr>
              <a:t>:</a:t>
            </a:r>
            <a:r>
              <a:rPr lang="en-IE" sz="2400" dirty="0">
                <a:solidFill>
                  <a:srgbClr val="2E75B6"/>
                </a:solidFill>
                <a:latin typeface="Calibri" panose="020F0502020204030204" pitchFamily="34" charset="0"/>
              </a:rPr>
              <a:t> the application is the basis of your project to be; it is also the cornerstone of the commitment you will sign</a:t>
            </a:r>
            <a:endParaRPr lang="en-GB" sz="2400" dirty="0"/>
          </a:p>
          <a:p>
            <a:pPr marL="512064" indent="-347472">
              <a:spcAft>
                <a:spcPts val="965"/>
              </a:spcAft>
              <a:buClr>
                <a:srgbClr val="C00000"/>
              </a:buClr>
              <a:buSzPct val="100000"/>
              <a:buFont typeface="Wingdings" panose="05000000000000000000" pitchFamily="2" charset="2"/>
              <a:buChar char="ü"/>
            </a:pPr>
            <a:r>
              <a:rPr lang="en-IE" sz="2400" b="1" u="sng" dirty="0">
                <a:solidFill>
                  <a:srgbClr val="2E75B6"/>
                </a:solidFill>
                <a:latin typeface="Calibri" panose="020F0502020204030204" pitchFamily="34" charset="0"/>
              </a:rPr>
              <a:t>Remain focused</a:t>
            </a:r>
            <a:r>
              <a:rPr lang="en-IE" sz="2400" b="1" dirty="0">
                <a:solidFill>
                  <a:srgbClr val="2E75B6"/>
                </a:solidFill>
                <a:latin typeface="Calibri" panose="020F0502020204030204" pitchFamily="34" charset="0"/>
              </a:rPr>
              <a:t>: </a:t>
            </a:r>
            <a:r>
              <a:rPr lang="en-IE" sz="2400" dirty="0">
                <a:solidFill>
                  <a:srgbClr val="2E75B6"/>
                </a:solidFill>
                <a:latin typeface="Calibri" panose="020F0502020204030204" pitchFamily="34" charset="0"/>
              </a:rPr>
              <a:t>concentrate exclusively on what is asked of you</a:t>
            </a:r>
            <a:endParaRPr lang="en-GB" sz="2400" dirty="0"/>
          </a:p>
          <a:p>
            <a:pPr marL="512064" indent="-347472">
              <a:spcAft>
                <a:spcPts val="965"/>
              </a:spcAft>
              <a:buClr>
                <a:srgbClr val="C00000"/>
              </a:buClr>
              <a:buSzPct val="100000"/>
              <a:buFont typeface="Wingdings" panose="05000000000000000000" pitchFamily="2" charset="2"/>
              <a:buChar char="ü"/>
            </a:pPr>
            <a:r>
              <a:rPr lang="en-IE" sz="2400" b="1" u="sng" dirty="0">
                <a:solidFill>
                  <a:srgbClr val="2E75B6"/>
                </a:solidFill>
                <a:latin typeface="Calibri" panose="020F0502020204030204" pitchFamily="34" charset="0"/>
              </a:rPr>
              <a:t>Eligibility</a:t>
            </a:r>
            <a:r>
              <a:rPr lang="en-IE" sz="2400" dirty="0">
                <a:solidFill>
                  <a:srgbClr val="2E75B6"/>
                </a:solidFill>
                <a:latin typeface="Calibri" panose="020F0502020204030204" pitchFamily="34" charset="0"/>
              </a:rPr>
              <a:t>: make sure you have followed all instructions and that the proposal meets all mandatory requirements</a:t>
            </a:r>
            <a:endParaRPr lang="en-GB" sz="2400" dirty="0"/>
          </a:p>
          <a:p>
            <a:pPr marL="512064" indent="-347472">
              <a:spcAft>
                <a:spcPts val="965"/>
              </a:spcAft>
              <a:buClr>
                <a:srgbClr val="C00000"/>
              </a:buClr>
              <a:buSzPct val="100000"/>
              <a:buFont typeface="Wingdings" panose="05000000000000000000" pitchFamily="2" charset="2"/>
              <a:buChar char="ü"/>
            </a:pPr>
            <a:r>
              <a:rPr lang="en-IE" sz="2400" b="1" u="sng" dirty="0">
                <a:solidFill>
                  <a:srgbClr val="2E75B6"/>
                </a:solidFill>
                <a:latin typeface="Calibri" panose="020F0502020204030204" pitchFamily="34" charset="0"/>
              </a:rPr>
              <a:t>Keep it simple</a:t>
            </a:r>
            <a:r>
              <a:rPr lang="en-IE" sz="2400" b="1" dirty="0">
                <a:solidFill>
                  <a:srgbClr val="2E75B6"/>
                </a:solidFill>
                <a:latin typeface="Calibri" panose="020F0502020204030204" pitchFamily="34" charset="0"/>
              </a:rPr>
              <a:t>: </a:t>
            </a:r>
            <a:r>
              <a:rPr lang="en-IE" sz="2400" dirty="0">
                <a:solidFill>
                  <a:srgbClr val="2E75B6"/>
                </a:solidFill>
                <a:latin typeface="Calibri" panose="020F0502020204030204" pitchFamily="34" charset="0"/>
              </a:rPr>
              <a:t>use short sentences, vary the length if you wish to make it more interesting but keep it simple and focused</a:t>
            </a:r>
            <a:endParaRPr lang="en-GB" sz="2400" dirty="0"/>
          </a:p>
          <a:p>
            <a:pPr marL="0" indent="0">
              <a:buNone/>
            </a:pPr>
            <a:endParaRPr lang="fr-BE" sz="2200" b="1" dirty="0">
              <a:solidFill>
                <a:schemeClr val="accent1">
                  <a:lumMod val="75000"/>
                </a:schemeClr>
              </a:solidFill>
            </a:endParaRPr>
          </a:p>
        </p:txBody>
      </p:sp>
      <p:sp>
        <p:nvSpPr>
          <p:cNvPr id="7" name="Title 1"/>
          <p:cNvSpPr txBox="1">
            <a:spLocks/>
          </p:cNvSpPr>
          <p:nvPr/>
        </p:nvSpPr>
        <p:spPr>
          <a:xfrm>
            <a:off x="609600" y="1377466"/>
            <a:ext cx="10972800" cy="695336"/>
          </a:xfrm>
          <a:prstGeom prst="rect">
            <a:avLst/>
          </a:prstGeom>
          <a:ln w="381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1400" dirty="0">
                <a:solidFill>
                  <a:srgbClr val="FF6600"/>
                </a:solidFill>
                <a:latin typeface="+mn-lt"/>
                <a:ea typeface="ＭＳ Ｐゴシック" charset="0"/>
              </a:rPr>
            </a:br>
            <a:br>
              <a:rPr lang="fr-BE" sz="1400" dirty="0">
                <a:solidFill>
                  <a:srgbClr val="FF6600"/>
                </a:solidFill>
                <a:latin typeface="+mn-lt"/>
                <a:ea typeface="ＭＳ Ｐゴシック" charset="0"/>
              </a:rPr>
            </a:br>
            <a:endParaRPr lang="fr-BE" sz="1400" dirty="0">
              <a:solidFill>
                <a:srgbClr val="FF6600"/>
              </a:solidFill>
              <a:latin typeface="+mn-lt"/>
              <a:ea typeface="ＭＳ Ｐゴシック" charset="0"/>
            </a:endParaRPr>
          </a:p>
          <a:p>
            <a:pPr algn="ctr"/>
            <a:endParaRPr lang="fr-BE" sz="1400" b="1" dirty="0">
              <a:solidFill>
                <a:srgbClr val="FF6600"/>
              </a:solidFill>
              <a:latin typeface="+mn-lt"/>
              <a:ea typeface="ＭＳ Ｐゴシック" charset="0"/>
            </a:endParaRPr>
          </a:p>
          <a:p>
            <a:pPr algn="ctr"/>
            <a:endParaRPr lang="fr-BE" sz="1400" b="1" dirty="0">
              <a:solidFill>
                <a:srgbClr val="FF6600"/>
              </a:solidFill>
              <a:latin typeface="+mn-lt"/>
              <a:ea typeface="ＭＳ Ｐゴシック" charset="0"/>
            </a:endParaRPr>
          </a:p>
          <a:p>
            <a:pPr algn="ctr"/>
            <a:br>
              <a:rPr lang="en-US" sz="1400" b="1" dirty="0">
                <a:solidFill>
                  <a:srgbClr val="0070C0"/>
                </a:solidFill>
                <a:latin typeface="+mn-lt"/>
              </a:rPr>
            </a:br>
            <a:r>
              <a:rPr lang="en-US" sz="1400" b="1" dirty="0">
                <a:solidFill>
                  <a:srgbClr val="FF6600"/>
                </a:solidFill>
                <a:latin typeface="+mn-lt"/>
                <a:ea typeface="ＭＳ Ｐゴシック" charset="0"/>
              </a:rPr>
              <a:t> </a:t>
            </a:r>
            <a:br>
              <a:rPr lang="en-US" sz="1400" b="1" dirty="0">
                <a:solidFill>
                  <a:srgbClr val="FF6600"/>
                </a:solidFill>
                <a:latin typeface="+mn-lt"/>
                <a:ea typeface="ＭＳ Ｐゴシック" charset="0"/>
              </a:rPr>
            </a:br>
            <a:r>
              <a:rPr lang="en-US" sz="1400" b="1" dirty="0">
                <a:solidFill>
                  <a:srgbClr val="FF6600"/>
                </a:solidFill>
                <a:latin typeface="+mn-lt"/>
                <a:ea typeface="ＭＳ Ｐゴシック" charset="0"/>
              </a:rPr>
              <a:t>  </a:t>
            </a:r>
            <a:endParaRPr lang="en-GB" sz="1400" b="1" dirty="0">
              <a:solidFill>
                <a:srgbClr val="FF6600"/>
              </a:solidFill>
              <a:latin typeface="+mn-lt"/>
              <a:ea typeface="ＭＳ Ｐゴシック" charset="0"/>
            </a:endParaRPr>
          </a:p>
        </p:txBody>
      </p:sp>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30</a:t>
            </a:fld>
            <a:endParaRPr lang="en-GB"/>
          </a:p>
        </p:txBody>
      </p:sp>
    </p:spTree>
    <p:extLst>
      <p:ext uri="{BB962C8B-B14F-4D97-AF65-F5344CB8AC3E}">
        <p14:creationId xmlns:p14="http://schemas.microsoft.com/office/powerpoint/2010/main" val="536866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3" y="1903956"/>
            <a:ext cx="11471563" cy="4647156"/>
          </a:xfrm>
        </p:spPr>
        <p:txBody>
          <a:bodyPr>
            <a:normAutofit fontScale="47500" lnSpcReduction="20000"/>
          </a:bodyPr>
          <a:lstStyle/>
          <a:p>
            <a:pPr fontAlgn="base">
              <a:spcBef>
                <a:spcPct val="0"/>
              </a:spcBef>
              <a:spcAft>
                <a:spcPct val="0"/>
              </a:spcAft>
            </a:pPr>
            <a:r>
              <a:rPr lang="en-IE" altLang="en-US" sz="4200" b="1" u="sng" dirty="0">
                <a:solidFill>
                  <a:srgbClr val="5B9BD5">
                    <a:lumMod val="75000"/>
                  </a:srgbClr>
                </a:solidFill>
              </a:rPr>
              <a:t>Erasmus+  </a:t>
            </a:r>
            <a:r>
              <a:rPr lang="en-IE" sz="4200" u="sng" dirty="0">
                <a:solidFill>
                  <a:srgbClr val="0563C1"/>
                </a:solidFill>
                <a:effectLst/>
                <a:latin typeface="Calibri" panose="020F0502020204030204" pitchFamily="34" charset="0"/>
                <a:ea typeface="Calibri" panose="020F0502020204030204" pitchFamily="34" charset="0"/>
                <a:hlinkClick r:id="rId3"/>
              </a:rPr>
              <a:t>https://erasmus-plus.ec.europa.eu/opportunities/opportunities-for-organisations/jean-monnet-actions</a:t>
            </a:r>
            <a:endParaRPr lang="en-IE" sz="4200" u="sng" dirty="0">
              <a:solidFill>
                <a:srgbClr val="0563C1"/>
              </a:solidFill>
              <a:effectLst/>
              <a:latin typeface="Calibri" panose="020F0502020204030204" pitchFamily="34" charset="0"/>
              <a:ea typeface="Calibri" panose="020F0502020204030204" pitchFamily="34" charset="0"/>
            </a:endParaRPr>
          </a:p>
          <a:p>
            <a:pPr marL="0" indent="0" fontAlgn="base">
              <a:spcBef>
                <a:spcPct val="0"/>
              </a:spcBef>
              <a:spcAft>
                <a:spcPct val="0"/>
              </a:spcAft>
              <a:buNone/>
            </a:pPr>
            <a:endParaRPr lang="en-IE" sz="4200" dirty="0">
              <a:effectLst/>
              <a:latin typeface="Calibri" panose="020F0502020204030204" pitchFamily="34" charset="0"/>
              <a:ea typeface="Calibri" panose="020F0502020204030204" pitchFamily="34" charset="0"/>
            </a:endParaRPr>
          </a:p>
          <a:p>
            <a:pPr marL="0" indent="0" fontAlgn="base">
              <a:spcBef>
                <a:spcPct val="0"/>
              </a:spcBef>
              <a:spcAft>
                <a:spcPct val="0"/>
              </a:spcAft>
              <a:buNone/>
            </a:pPr>
            <a:endParaRPr lang="en-IE" sz="4200" dirty="0">
              <a:latin typeface="Calibri" panose="020F0502020204030204" pitchFamily="34" charset="0"/>
              <a:ea typeface="Calibri" panose="020F0502020204030204" pitchFamily="34" charset="0"/>
            </a:endParaRPr>
          </a:p>
          <a:p>
            <a:pPr marL="0" indent="0" fontAlgn="base">
              <a:spcBef>
                <a:spcPct val="0"/>
              </a:spcBef>
              <a:spcAft>
                <a:spcPct val="0"/>
              </a:spcAft>
              <a:buNone/>
            </a:pPr>
            <a:endParaRPr lang="en-IE" sz="4200" dirty="0">
              <a:effectLst/>
              <a:latin typeface="Calibri" panose="020F0502020204030204" pitchFamily="34" charset="0"/>
              <a:ea typeface="Calibri" panose="020F0502020204030204" pitchFamily="34" charset="0"/>
            </a:endParaRPr>
          </a:p>
          <a:p>
            <a:pPr lvl="0" fontAlgn="base">
              <a:spcBef>
                <a:spcPct val="0"/>
              </a:spcBef>
              <a:spcAft>
                <a:spcPct val="0"/>
              </a:spcAft>
            </a:pPr>
            <a:r>
              <a:rPr lang="en-IE" altLang="en-US" sz="4200" b="1" dirty="0">
                <a:solidFill>
                  <a:srgbClr val="5B9BD5">
                    <a:lumMod val="75000"/>
                  </a:srgbClr>
                </a:solidFill>
              </a:rPr>
              <a:t>Jean Monnet actions – 2023 </a:t>
            </a:r>
            <a:r>
              <a:rPr lang="en-IE" sz="4200" b="1" dirty="0">
                <a:solidFill>
                  <a:srgbClr val="5B9BD5">
                    <a:lumMod val="75000"/>
                  </a:srgbClr>
                </a:solidFill>
              </a:rPr>
              <a:t>Call documents </a:t>
            </a:r>
            <a:r>
              <a:rPr lang="en-IE" sz="4200" dirty="0">
                <a:solidFill>
                  <a:srgbClr val="5B9BD5">
                    <a:lumMod val="75000"/>
                  </a:srgbClr>
                </a:solidFill>
              </a:rPr>
              <a:t>and the </a:t>
            </a:r>
            <a:r>
              <a:rPr lang="en-IE" sz="4200" b="1" dirty="0">
                <a:solidFill>
                  <a:srgbClr val="5B9BD5">
                    <a:lumMod val="75000"/>
                  </a:srgbClr>
                </a:solidFill>
              </a:rPr>
              <a:t>applications forms </a:t>
            </a:r>
            <a:r>
              <a:rPr lang="en-IE" sz="4200" dirty="0">
                <a:solidFill>
                  <a:srgbClr val="5B9BD5">
                    <a:lumMod val="75000"/>
                  </a:srgbClr>
                </a:solidFill>
              </a:rPr>
              <a:t>are published in </a:t>
            </a:r>
            <a:r>
              <a:rPr lang="en-IE" sz="4200" b="1" dirty="0">
                <a:solidFill>
                  <a:srgbClr val="5B9BD5">
                    <a:lumMod val="75000"/>
                  </a:srgbClr>
                </a:solidFill>
              </a:rPr>
              <a:t>the Funding and Tender Opportunity Portal: </a:t>
            </a:r>
            <a:r>
              <a:rPr lang="en-IE" sz="4200" dirty="0">
                <a:solidFill>
                  <a:srgbClr val="5B9BD5">
                    <a:lumMod val="75000"/>
                  </a:srgbClr>
                </a:solidFill>
                <a:hlinkClick r:id="rId4"/>
              </a:rPr>
              <a:t>https://ec.europa.eu/info/funding-tenders/opportunities/portal/screen/home</a:t>
            </a:r>
            <a:endParaRPr lang="en-IE" sz="4200" dirty="0">
              <a:solidFill>
                <a:srgbClr val="5B9BD5">
                  <a:lumMod val="75000"/>
                </a:srgbClr>
              </a:solidFill>
            </a:endParaRPr>
          </a:p>
          <a:p>
            <a:pPr marL="0" lvl="0" indent="0" fontAlgn="base">
              <a:spcBef>
                <a:spcPct val="0"/>
              </a:spcBef>
              <a:spcAft>
                <a:spcPct val="0"/>
              </a:spcAft>
              <a:buNone/>
            </a:pPr>
            <a:endParaRPr lang="en-IE" altLang="en-US" sz="4200" b="1" u="sng" dirty="0">
              <a:solidFill>
                <a:srgbClr val="5B9BD5">
                  <a:lumMod val="75000"/>
                </a:srgbClr>
              </a:solidFill>
            </a:endParaRPr>
          </a:p>
          <a:p>
            <a:pPr marL="0" lvl="0" indent="0">
              <a:buNone/>
            </a:pPr>
            <a:endParaRPr lang="en-IE" sz="4200" dirty="0">
              <a:solidFill>
                <a:schemeClr val="accent1">
                  <a:lumMod val="75000"/>
                </a:schemeClr>
              </a:solidFill>
            </a:endParaRPr>
          </a:p>
          <a:p>
            <a:pPr lvl="0"/>
            <a:r>
              <a:rPr lang="en-IE" sz="4200" b="1" dirty="0">
                <a:solidFill>
                  <a:schemeClr val="accent1">
                    <a:lumMod val="75000"/>
                  </a:schemeClr>
                </a:solidFill>
              </a:rPr>
              <a:t>Erasmus+ platform for dissemination and exploitation of project results: </a:t>
            </a:r>
            <a:r>
              <a:rPr lang="en-IE" sz="4200" u="sng" dirty="0">
                <a:solidFill>
                  <a:schemeClr val="accent1">
                    <a:lumMod val="75000"/>
                  </a:schemeClr>
                </a:solidFill>
                <a:hlinkClick r:id="rId5"/>
              </a:rPr>
              <a:t>http://ec.europa.eu/programmes/erasmus-plus/projects/</a:t>
            </a:r>
            <a:endParaRPr lang="en-IE" sz="4200" u="sng" dirty="0">
              <a:solidFill>
                <a:schemeClr val="accent1">
                  <a:lumMod val="75000"/>
                </a:schemeClr>
              </a:solidFill>
            </a:endParaRPr>
          </a:p>
          <a:p>
            <a:pPr lvl="0"/>
            <a:endParaRPr lang="en-IE" sz="4200" u="sng" dirty="0">
              <a:solidFill>
                <a:schemeClr val="accent1">
                  <a:lumMod val="75000"/>
                </a:schemeClr>
              </a:solidFill>
            </a:endParaRPr>
          </a:p>
          <a:p>
            <a:pPr lvl="0"/>
            <a:r>
              <a:rPr lang="en-IE" sz="4200" b="1" dirty="0">
                <a:solidFill>
                  <a:schemeClr val="accent1">
                    <a:lumMod val="75000"/>
                  </a:schemeClr>
                </a:solidFill>
              </a:rPr>
              <a:t>Jean Monnet Activities Database-research tool: </a:t>
            </a:r>
            <a:r>
              <a:rPr lang="en-IE" sz="4200" u="sng" dirty="0">
                <a:cs typeface="Arial" panose="020B0604020202020204" pitchFamily="34" charset="0"/>
                <a:hlinkClick r:id="rId6"/>
              </a:rPr>
              <a:t>https://www.eacea.ec.europa.eu/grants/2021-2027/erasmus/jean-monnet-activities-database_en</a:t>
            </a:r>
            <a:r>
              <a:rPr lang="en-IE" sz="4200" dirty="0">
                <a:cs typeface="Arial" panose="020B0604020202020204" pitchFamily="34" charset="0"/>
              </a:rPr>
              <a:t> </a:t>
            </a:r>
          </a:p>
          <a:p>
            <a:pPr marL="0" lvl="0" indent="0">
              <a:buNone/>
            </a:pPr>
            <a:endParaRPr lang="en-IE" sz="4200" dirty="0">
              <a:solidFill>
                <a:schemeClr val="accent1">
                  <a:lumMod val="75000"/>
                </a:schemeClr>
              </a:solidFill>
              <a:cs typeface="Arial" panose="020B0604020202020204" pitchFamily="34" charset="0"/>
            </a:endParaRPr>
          </a:p>
          <a:p>
            <a:pPr algn="ctr" fontAlgn="base">
              <a:spcBef>
                <a:spcPct val="0"/>
              </a:spcBef>
              <a:spcAft>
                <a:spcPct val="0"/>
              </a:spcAft>
            </a:pPr>
            <a:endParaRPr lang="en-IE" altLang="en-US" sz="4200" dirty="0">
              <a:solidFill>
                <a:schemeClr val="accent1">
                  <a:lumMod val="75000"/>
                </a:schemeClr>
              </a:solidFill>
              <a:ea typeface="MS PGothic" panose="020B0600070205080204" pitchFamily="34" charset="-128"/>
              <a:cs typeface="Arial" panose="020B0604020202020204" pitchFamily="34" charset="0"/>
            </a:endParaRPr>
          </a:p>
          <a:p>
            <a:pPr fontAlgn="base">
              <a:spcBef>
                <a:spcPct val="0"/>
              </a:spcBef>
              <a:spcAft>
                <a:spcPct val="0"/>
              </a:spcAft>
            </a:pPr>
            <a:r>
              <a:rPr lang="en-IE" altLang="en-US" sz="4200" b="1" dirty="0">
                <a:solidFill>
                  <a:schemeClr val="accent1">
                    <a:lumMod val="75000"/>
                  </a:schemeClr>
                </a:solidFill>
              </a:rPr>
              <a:t>Jean Monnet functional Mail-Box</a:t>
            </a:r>
            <a:r>
              <a:rPr lang="en-IE" altLang="en-US" sz="4200" b="1" dirty="0">
                <a:solidFill>
                  <a:schemeClr val="accent1">
                    <a:lumMod val="75000"/>
                  </a:schemeClr>
                </a:solidFill>
                <a:ea typeface="MS PGothic" panose="020B0600070205080204" pitchFamily="34" charset="-128"/>
                <a:cs typeface="Arial" panose="020B0604020202020204" pitchFamily="34" charset="0"/>
              </a:rPr>
              <a:t>: </a:t>
            </a:r>
            <a:r>
              <a:rPr lang="en-IE" altLang="en-US" sz="4200" u="sng" dirty="0">
                <a:solidFill>
                  <a:schemeClr val="accent1">
                    <a:lumMod val="75000"/>
                  </a:schemeClr>
                </a:solidFill>
                <a:hlinkClick r:id="rId7"/>
              </a:rPr>
              <a:t>EACEA-AJM@ec.europa.eu</a:t>
            </a:r>
            <a:endParaRPr lang="en-IE" altLang="en-US" sz="4200" u="sng" dirty="0">
              <a:solidFill>
                <a:schemeClr val="accent1">
                  <a:lumMod val="75000"/>
                </a:schemeClr>
              </a:solidFill>
            </a:endParaRPr>
          </a:p>
          <a:p>
            <a:pPr marL="0" indent="0">
              <a:buNone/>
            </a:pPr>
            <a:endParaRPr lang="en-US" dirty="0"/>
          </a:p>
        </p:txBody>
      </p:sp>
      <p:sp>
        <p:nvSpPr>
          <p:cNvPr id="7" name="Title 1"/>
          <p:cNvSpPr txBox="1">
            <a:spLocks/>
          </p:cNvSpPr>
          <p:nvPr/>
        </p:nvSpPr>
        <p:spPr>
          <a:xfrm>
            <a:off x="591525" y="1304914"/>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spcAft>
                <a:spcPct val="0"/>
              </a:spcAft>
            </a:pPr>
            <a:br>
              <a:rPr lang="fr-BE" sz="2667" dirty="0">
                <a:solidFill>
                  <a:srgbClr val="FF6600"/>
                </a:solidFill>
                <a:ea typeface="ＭＳ Ｐゴシック" charset="0"/>
              </a:rPr>
            </a:br>
            <a:br>
              <a:rPr lang="fr-BE" sz="14400" dirty="0">
                <a:solidFill>
                  <a:srgbClr val="FF6600"/>
                </a:solidFill>
                <a:latin typeface="+mn-lt"/>
                <a:ea typeface="ＭＳ Ｐゴシック" charset="0"/>
              </a:rPr>
            </a:br>
            <a:r>
              <a:rPr lang="en-IE" altLang="en-US" sz="14400" b="1" dirty="0">
                <a:solidFill>
                  <a:srgbClr val="5B9BD5">
                    <a:lumMod val="75000"/>
                  </a:srgbClr>
                </a:solidFill>
                <a:latin typeface="+mn-lt"/>
              </a:rPr>
              <a:t>Some useful links:</a:t>
            </a:r>
          </a:p>
          <a:p>
            <a:pPr algn="ct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31</a:t>
            </a:fld>
            <a:endParaRPr lang="en-GB"/>
          </a:p>
        </p:txBody>
      </p:sp>
    </p:spTree>
    <p:extLst>
      <p:ext uri="{BB962C8B-B14F-4D97-AF65-F5344CB8AC3E}">
        <p14:creationId xmlns:p14="http://schemas.microsoft.com/office/powerpoint/2010/main" val="364566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8166"/>
            <a:ext cx="11125200" cy="4454979"/>
          </a:xfrm>
        </p:spPr>
        <p:txBody>
          <a:bodyPr>
            <a:normAutofit/>
          </a:bodyPr>
          <a:lstStyle/>
          <a:p>
            <a:pPr marL="0" indent="0">
              <a:buNone/>
            </a:pPr>
            <a:endParaRPr lang="en-GB" altLang="en-US" b="1" dirty="0">
              <a:solidFill>
                <a:schemeClr val="tx2"/>
              </a:solidFill>
            </a:endParaRPr>
          </a:p>
          <a:p>
            <a:r>
              <a:rPr lang="en-US" sz="3600" b="1" dirty="0">
                <a:solidFill>
                  <a:srgbClr val="00B050"/>
                </a:solidFill>
              </a:rPr>
              <a:t>Jean Monnet Actions in the field of higher education</a:t>
            </a:r>
          </a:p>
          <a:p>
            <a:r>
              <a:rPr lang="en-US" sz="3600" b="1" dirty="0">
                <a:solidFill>
                  <a:schemeClr val="accent2"/>
                </a:solidFill>
              </a:rPr>
              <a:t>Jean Monnet Actions in other fields of education and training </a:t>
            </a:r>
          </a:p>
          <a:p>
            <a:r>
              <a:rPr lang="en-US" sz="3600" b="1" dirty="0">
                <a:solidFill>
                  <a:srgbClr val="7030A0"/>
                </a:solidFill>
              </a:rPr>
              <a:t>Jean Monnet policy debate (higher education and other fields of education and training) </a:t>
            </a:r>
          </a:p>
        </p:txBody>
      </p:sp>
      <p:sp>
        <p:nvSpPr>
          <p:cNvPr id="7" name="Title 1"/>
          <p:cNvSpPr txBox="1">
            <a:spLocks/>
          </p:cNvSpPr>
          <p:nvPr/>
        </p:nvSpPr>
        <p:spPr>
          <a:xfrm>
            <a:off x="591525" y="1304914"/>
            <a:ext cx="10972800" cy="627795"/>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12800" dirty="0">
                <a:solidFill>
                  <a:srgbClr val="FF6600"/>
                </a:solidFill>
                <a:latin typeface="+mn-lt"/>
                <a:ea typeface="ＭＳ Ｐゴシック" charset="0"/>
              </a:rPr>
            </a:br>
            <a:r>
              <a:rPr lang="en-US" sz="14400" b="1" dirty="0">
                <a:solidFill>
                  <a:srgbClr val="0070C0"/>
                </a:solidFill>
                <a:latin typeface="+mn-lt"/>
              </a:rPr>
              <a:t>Jean Monnet Actions – European Union studies</a:t>
            </a:r>
            <a:br>
              <a:rPr lang="en-US" sz="12800" b="1" dirty="0">
                <a:solidFill>
                  <a:srgbClr val="0070C0"/>
                </a:solidFill>
                <a:latin typeface="+mn-lt"/>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4</a:t>
            </a:fld>
            <a:endParaRPr lang="en-GB"/>
          </a:p>
        </p:txBody>
      </p:sp>
    </p:spTree>
    <p:extLst>
      <p:ext uri="{BB962C8B-B14F-4D97-AF65-F5344CB8AC3E}">
        <p14:creationId xmlns:p14="http://schemas.microsoft.com/office/powerpoint/2010/main" val="26453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08166"/>
            <a:ext cx="10972800" cy="4465369"/>
          </a:xfrm>
        </p:spPr>
        <p:txBody>
          <a:bodyPr>
            <a:normAutofit fontScale="70000" lnSpcReduction="20000"/>
          </a:bodyPr>
          <a:lstStyle/>
          <a:p>
            <a:pPr marL="0" indent="0">
              <a:buNone/>
            </a:pPr>
            <a:r>
              <a:rPr lang="en-US" b="1" dirty="0">
                <a:solidFill>
                  <a:srgbClr val="00B050"/>
                </a:solidFill>
                <a:ea typeface="ＭＳ Ｐゴシック" charset="0"/>
              </a:rPr>
              <a:t>JEAN MONNET ACTIONS FOR HIGHER EDUCATION: AIMS </a:t>
            </a:r>
          </a:p>
          <a:p>
            <a:pPr>
              <a:buFont typeface="Wingdings" panose="05000000000000000000" pitchFamily="2" charset="2"/>
              <a:buChar char="§"/>
            </a:pPr>
            <a:r>
              <a:rPr lang="en-US" b="1" dirty="0">
                <a:solidFill>
                  <a:srgbClr val="00B050"/>
                </a:solidFill>
                <a:ea typeface="ＭＳ Ｐゴシック" charset="0"/>
              </a:rPr>
              <a:t>To promote excellence in teaching and research in EU studies worldwide</a:t>
            </a:r>
          </a:p>
          <a:p>
            <a:pPr marL="0" indent="0">
              <a:buNone/>
            </a:pPr>
            <a:endParaRPr lang="en-US" b="1" dirty="0">
              <a:solidFill>
                <a:srgbClr val="00B050"/>
              </a:solidFill>
              <a:ea typeface="ＭＳ Ｐゴシック" charset="0"/>
            </a:endParaRPr>
          </a:p>
          <a:p>
            <a:pPr>
              <a:buFont typeface="Wingdings" panose="05000000000000000000" pitchFamily="2" charset="2"/>
              <a:buChar char="§"/>
            </a:pPr>
            <a:r>
              <a:rPr lang="en-US" b="1" dirty="0">
                <a:solidFill>
                  <a:srgbClr val="00B050"/>
                </a:solidFill>
                <a:ea typeface="ＭＳ Ｐゴシック" charset="0"/>
              </a:rPr>
              <a:t>To foster dialogue between academic world and society </a:t>
            </a:r>
            <a:r>
              <a:rPr lang="en-US" b="1" dirty="0">
                <a:solidFill>
                  <a:srgbClr val="00B050"/>
                </a:solidFill>
                <a:ea typeface="Segoe UI Symbol" panose="020B0502040204020203" pitchFamily="34" charset="0"/>
              </a:rPr>
              <a:t>🢚 </a:t>
            </a:r>
            <a:r>
              <a:rPr lang="en-US" b="1" dirty="0">
                <a:solidFill>
                  <a:srgbClr val="00B050"/>
                </a:solidFill>
                <a:ea typeface="ＭＳ Ｐゴシック" charset="0"/>
              </a:rPr>
              <a:t> policymakers, civil servants, civil society, representatives of different levels of education, the media </a:t>
            </a:r>
          </a:p>
          <a:p>
            <a:pPr>
              <a:buFont typeface="Wingdings" panose="05000000000000000000" pitchFamily="2" charset="2"/>
              <a:buChar char="§"/>
            </a:pPr>
            <a:endParaRPr lang="en-US" b="1" dirty="0">
              <a:solidFill>
                <a:srgbClr val="00B050"/>
              </a:solidFill>
              <a:ea typeface="ＭＳ Ｐゴシック" charset="0"/>
            </a:endParaRPr>
          </a:p>
          <a:p>
            <a:pPr>
              <a:buFont typeface="Wingdings" panose="05000000000000000000" pitchFamily="2" charset="2"/>
              <a:buChar char="§"/>
            </a:pPr>
            <a:r>
              <a:rPr lang="en-US" b="1" dirty="0">
                <a:solidFill>
                  <a:srgbClr val="00B050"/>
                </a:solidFill>
                <a:ea typeface="ＭＳ Ｐゴシック" charset="0"/>
              </a:rPr>
              <a:t>To generate knowledge and insights in support of  EU policy-making &amp; strengthen the role of the EU within Europe and the world</a:t>
            </a:r>
          </a:p>
          <a:p>
            <a:pPr>
              <a:buFont typeface="Wingdings" panose="05000000000000000000" pitchFamily="2" charset="2"/>
              <a:buChar char="§"/>
            </a:pPr>
            <a:endParaRPr lang="en-US" b="1" dirty="0">
              <a:solidFill>
                <a:srgbClr val="00B050"/>
              </a:solidFill>
              <a:ea typeface="ＭＳ Ｐゴシック" charset="0"/>
            </a:endParaRPr>
          </a:p>
          <a:p>
            <a:pPr>
              <a:buFont typeface="Wingdings" panose="05000000000000000000" pitchFamily="2" charset="2"/>
              <a:buChar char="§"/>
            </a:pPr>
            <a:r>
              <a:rPr lang="en-US" b="1" dirty="0">
                <a:solidFill>
                  <a:srgbClr val="00B050"/>
                </a:solidFill>
                <a:ea typeface="ＭＳ Ｐゴシック" charset="0"/>
              </a:rPr>
              <a:t>To reach out to a wider public (beyond academia and specialized audiences) </a:t>
            </a:r>
            <a:r>
              <a:rPr lang="en-US" b="1" dirty="0">
                <a:solidFill>
                  <a:srgbClr val="00B050"/>
                </a:solidFill>
                <a:ea typeface="Segoe UI Symbol" panose="020B0502040204020203" pitchFamily="34" charset="0"/>
              </a:rPr>
              <a:t>🢚 </a:t>
            </a:r>
            <a:r>
              <a:rPr lang="en-US" b="1" dirty="0">
                <a:solidFill>
                  <a:srgbClr val="00B050"/>
                </a:solidFill>
                <a:ea typeface="ＭＳ Ｐゴシック" charset="0"/>
              </a:rPr>
              <a:t>bringing  EU knowledge closer to society</a:t>
            </a:r>
          </a:p>
          <a:p>
            <a:pPr marL="0" indent="0">
              <a:buNone/>
            </a:pPr>
            <a:endParaRPr lang="en-US" b="1" dirty="0">
              <a:solidFill>
                <a:srgbClr val="00B050"/>
              </a:solidFill>
              <a:ea typeface="ＭＳ Ｐゴシック" charset="0"/>
            </a:endParaRPr>
          </a:p>
          <a:p>
            <a:pPr>
              <a:buFont typeface="Wingdings" panose="05000000000000000000" pitchFamily="2" charset="2"/>
              <a:buChar char="§"/>
            </a:pPr>
            <a:r>
              <a:rPr lang="en-US" b="1" dirty="0">
                <a:solidFill>
                  <a:srgbClr val="00B050"/>
                </a:solidFill>
                <a:ea typeface="ＭＳ Ｐゴシック" charset="0"/>
              </a:rPr>
              <a:t>To function as vector for public diplomacy towards partner/third  countries </a:t>
            </a:r>
            <a:r>
              <a:rPr lang="en-US" b="1" dirty="0">
                <a:solidFill>
                  <a:srgbClr val="00B050"/>
                </a:solidFill>
                <a:ea typeface="Segoe UI Symbol" panose="020B0502040204020203" pitchFamily="34" charset="0"/>
              </a:rPr>
              <a:t>🢚 </a:t>
            </a:r>
            <a:r>
              <a:rPr lang="en-US" b="1" dirty="0">
                <a:solidFill>
                  <a:srgbClr val="00B050"/>
                </a:solidFill>
                <a:ea typeface="ＭＳ Ｐゴシック" charset="0"/>
              </a:rPr>
              <a:t> promoting EU values and enhancing the visibility of what the EU stands for and what it wants to achieve. </a:t>
            </a:r>
          </a:p>
          <a:p>
            <a:endParaRPr lang="en-US" dirty="0"/>
          </a:p>
        </p:txBody>
      </p:sp>
      <p:sp>
        <p:nvSpPr>
          <p:cNvPr id="7" name="Title 1"/>
          <p:cNvSpPr txBox="1">
            <a:spLocks/>
          </p:cNvSpPr>
          <p:nvPr/>
        </p:nvSpPr>
        <p:spPr>
          <a:xfrm>
            <a:off x="591525" y="1304914"/>
            <a:ext cx="10972800" cy="180986"/>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14400" dirty="0">
                <a:solidFill>
                  <a:srgbClr val="FF6600"/>
                </a:solidFill>
                <a:latin typeface="+mn-lt"/>
                <a:ea typeface="ＭＳ Ｐゴシック" charset="0"/>
              </a:rPr>
            </a:br>
            <a:br>
              <a:rPr lang="fr-BE" sz="14400" dirty="0">
                <a:solidFill>
                  <a:srgbClr val="FF6600"/>
                </a:solidFill>
                <a:latin typeface="+mn-lt"/>
                <a:ea typeface="ＭＳ Ｐゴシック" charset="0"/>
              </a:rPr>
            </a:br>
            <a:r>
              <a:rPr lang="en-US" sz="14400" b="1" dirty="0">
                <a:solidFill>
                  <a:srgbClr val="0070C0"/>
                </a:solidFill>
                <a:latin typeface="+mn-lt"/>
              </a:rPr>
              <a:t>Jean Monnet Actions in the field of Higher Education</a:t>
            </a: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8" name="Rounded Rectangle 7"/>
          <p:cNvSpPr/>
          <p:nvPr/>
        </p:nvSpPr>
        <p:spPr>
          <a:xfrm>
            <a:off x="10820400" y="1"/>
            <a:ext cx="1371600" cy="1210419"/>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5</a:t>
            </a:fld>
            <a:endParaRPr lang="en-GB"/>
          </a:p>
        </p:txBody>
      </p:sp>
    </p:spTree>
    <p:extLst>
      <p:ext uri="{BB962C8B-B14F-4D97-AF65-F5344CB8AC3E}">
        <p14:creationId xmlns:p14="http://schemas.microsoft.com/office/powerpoint/2010/main" val="191077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8166"/>
            <a:ext cx="11125200" cy="4614307"/>
          </a:xfrm>
        </p:spPr>
        <p:txBody>
          <a:bodyPr>
            <a:normAutofit lnSpcReduction="10000"/>
          </a:bodyPr>
          <a:lstStyle/>
          <a:p>
            <a:pPr marL="2743200" lvl="6" indent="0">
              <a:buNone/>
            </a:pPr>
            <a:r>
              <a:rPr lang="en-IE" altLang="en-US" sz="2800" b="1" dirty="0">
                <a:solidFill>
                  <a:srgbClr val="0070C0"/>
                </a:solidFill>
              </a:rPr>
              <a:t>Defining European Union studies</a:t>
            </a:r>
            <a:endParaRPr lang="en-IE" sz="2800" b="1" dirty="0">
              <a:solidFill>
                <a:srgbClr val="0070C0"/>
              </a:solidFill>
            </a:endParaRPr>
          </a:p>
          <a:p>
            <a:pPr marL="0" indent="0">
              <a:buNone/>
            </a:pPr>
            <a:r>
              <a:rPr lang="en-GB" b="1" dirty="0">
                <a:solidFill>
                  <a:srgbClr val="0070C0"/>
                </a:solidFill>
              </a:rPr>
              <a:t>- </a:t>
            </a:r>
            <a:r>
              <a:rPr lang="en-US" dirty="0">
                <a:solidFill>
                  <a:srgbClr val="0070C0"/>
                </a:solidFill>
              </a:rPr>
              <a:t>European Union studies it is refers to the </a:t>
            </a:r>
            <a:r>
              <a:rPr lang="en-US" b="1" dirty="0">
                <a:solidFill>
                  <a:srgbClr val="0070C0"/>
                </a:solidFill>
              </a:rPr>
              <a:t>study of Europe in teaching, learning and research about the European Union, its entirety, its history, aims, structures, functions and/or its policies. </a:t>
            </a:r>
          </a:p>
          <a:p>
            <a:pPr marL="0" indent="0">
              <a:buNone/>
            </a:pPr>
            <a:endParaRPr lang="en-US" dirty="0">
              <a:solidFill>
                <a:srgbClr val="0070C0"/>
              </a:solidFill>
            </a:endParaRPr>
          </a:p>
          <a:p>
            <a:pPr marL="0" indent="0">
              <a:buNone/>
            </a:pPr>
            <a:r>
              <a:rPr lang="en-US" dirty="0">
                <a:solidFill>
                  <a:srgbClr val="0070C0"/>
                </a:solidFill>
              </a:rPr>
              <a:t>- By focusing on the European Union dimension, the Jean Monnet activities should </a:t>
            </a:r>
            <a:r>
              <a:rPr lang="en-US" b="1" dirty="0">
                <a:solidFill>
                  <a:srgbClr val="0070C0"/>
                </a:solidFill>
              </a:rPr>
              <a:t>promote active European citizenship </a:t>
            </a:r>
            <a:r>
              <a:rPr lang="en-US" dirty="0">
                <a:solidFill>
                  <a:srgbClr val="0070C0"/>
                </a:solidFill>
              </a:rPr>
              <a:t>and the </a:t>
            </a:r>
            <a:r>
              <a:rPr lang="en-US" b="1" dirty="0">
                <a:solidFill>
                  <a:srgbClr val="0070C0"/>
                </a:solidFill>
              </a:rPr>
              <a:t>founding values of the European Union </a:t>
            </a:r>
            <a:r>
              <a:rPr lang="en-US" dirty="0">
                <a:solidFill>
                  <a:srgbClr val="0070C0"/>
                </a:solidFill>
              </a:rPr>
              <a:t>of </a:t>
            </a:r>
            <a:r>
              <a:rPr lang="en-US" b="1" dirty="0">
                <a:solidFill>
                  <a:srgbClr val="0070C0"/>
                </a:solidFill>
              </a:rPr>
              <a:t>respect for human dignity, freedom, democracy, equality, the rule of law and respect for human rights, including the rights of persons belonging to minorities </a:t>
            </a:r>
            <a:r>
              <a:rPr lang="en-US" dirty="0">
                <a:solidFill>
                  <a:srgbClr val="0070C0"/>
                </a:solidFill>
              </a:rPr>
              <a:t>(Article 2 of the Treaty on European Union). </a:t>
            </a:r>
            <a:endParaRPr lang="en-GB" altLang="en-US" b="1" dirty="0">
              <a:solidFill>
                <a:srgbClr val="0070C0"/>
              </a:solidFill>
            </a:endParaRPr>
          </a:p>
          <a:p>
            <a:endParaRPr lang="en-US" dirty="0"/>
          </a:p>
        </p:txBody>
      </p:sp>
      <p:sp>
        <p:nvSpPr>
          <p:cNvPr id="7" name="Title 1"/>
          <p:cNvSpPr txBox="1">
            <a:spLocks/>
          </p:cNvSpPr>
          <p:nvPr/>
        </p:nvSpPr>
        <p:spPr>
          <a:xfrm>
            <a:off x="591525" y="1304914"/>
            <a:ext cx="10972800" cy="627795"/>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12800" dirty="0">
                <a:solidFill>
                  <a:srgbClr val="FF6600"/>
                </a:solidFill>
                <a:latin typeface="+mn-lt"/>
                <a:ea typeface="ＭＳ Ｐゴシック" charset="0"/>
              </a:rPr>
            </a:br>
            <a:r>
              <a:rPr lang="en-US" sz="14400" b="1" dirty="0">
                <a:solidFill>
                  <a:srgbClr val="0070C0"/>
                </a:solidFill>
                <a:latin typeface="+mn-lt"/>
              </a:rPr>
              <a:t>Jean Monnet Actions – European Union studies</a:t>
            </a:r>
            <a:br>
              <a:rPr lang="en-US" sz="12800" b="1" dirty="0">
                <a:solidFill>
                  <a:srgbClr val="0070C0"/>
                </a:solidFill>
                <a:latin typeface="+mn-lt"/>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7093" y="-230888"/>
            <a:ext cx="2294907" cy="153580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6</a:t>
            </a:fld>
            <a:endParaRPr lang="en-GB"/>
          </a:p>
        </p:txBody>
      </p:sp>
    </p:spTree>
    <p:extLst>
      <p:ext uri="{BB962C8B-B14F-4D97-AF65-F5344CB8AC3E}">
        <p14:creationId xmlns:p14="http://schemas.microsoft.com/office/powerpoint/2010/main" val="21502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91" y="2008166"/>
            <a:ext cx="11540835" cy="4697434"/>
          </a:xfrm>
        </p:spPr>
        <p:txBody>
          <a:bodyPr>
            <a:normAutofit fontScale="85000" lnSpcReduction="10000"/>
          </a:bodyPr>
          <a:lstStyle/>
          <a:p>
            <a:pPr marL="2743200" lvl="6" indent="0">
              <a:buNone/>
            </a:pPr>
            <a:r>
              <a:rPr lang="en-IE" altLang="en-US" sz="2800" b="1" dirty="0">
                <a:solidFill>
                  <a:srgbClr val="0070C0"/>
                </a:solidFill>
              </a:rPr>
              <a:t>Defining European Union studies</a:t>
            </a:r>
            <a:endParaRPr lang="en-IE" sz="2800" b="1" dirty="0">
              <a:solidFill>
                <a:srgbClr val="0070C0"/>
              </a:solidFill>
            </a:endParaRPr>
          </a:p>
          <a:p>
            <a:pPr marL="0" indent="0">
              <a:buNone/>
            </a:pPr>
            <a:endParaRPr lang="en-US" sz="3000" dirty="0"/>
          </a:p>
          <a:p>
            <a:pPr defTabSz="1218990" eaLnBrk="0" hangingPunct="0">
              <a:spcBef>
                <a:spcPct val="20000"/>
              </a:spcBef>
              <a:buFontTx/>
              <a:buChar char="-"/>
            </a:pPr>
            <a:r>
              <a:rPr lang="en-US" sz="3000" dirty="0">
                <a:solidFill>
                  <a:srgbClr val="0070C0"/>
                </a:solidFill>
              </a:rPr>
              <a:t>In the case of European Union policies, Jean Monnet actions must contribute to </a:t>
            </a:r>
            <a:r>
              <a:rPr lang="en-US" sz="3000" b="1" dirty="0">
                <a:solidFill>
                  <a:srgbClr val="0070C0"/>
                </a:solidFill>
              </a:rPr>
              <a:t>spreading knowledge </a:t>
            </a:r>
            <a:r>
              <a:rPr lang="en-US" sz="3000" dirty="0">
                <a:solidFill>
                  <a:srgbClr val="0070C0"/>
                </a:solidFill>
              </a:rPr>
              <a:t>about how these policies can </a:t>
            </a:r>
            <a:r>
              <a:rPr lang="en-US" sz="3000" b="1" dirty="0">
                <a:solidFill>
                  <a:srgbClr val="0070C0"/>
                </a:solidFill>
              </a:rPr>
              <a:t>benefit the daily lives of citizens in the EU and/or abroad,</a:t>
            </a:r>
            <a:r>
              <a:rPr lang="en-US" sz="3000" dirty="0">
                <a:solidFill>
                  <a:srgbClr val="0070C0"/>
                </a:solidFill>
              </a:rPr>
              <a:t> and/or how these can </a:t>
            </a:r>
            <a:r>
              <a:rPr lang="en-US" sz="3000" b="1" dirty="0">
                <a:solidFill>
                  <a:srgbClr val="0070C0"/>
                </a:solidFill>
              </a:rPr>
              <a:t>influence the policymaking system</a:t>
            </a:r>
            <a:r>
              <a:rPr lang="en-US" sz="3000" dirty="0">
                <a:solidFill>
                  <a:srgbClr val="0070C0"/>
                </a:solidFill>
              </a:rPr>
              <a:t>, in similar fields, either at the Member State level or abroad at a national, regional or global level.</a:t>
            </a:r>
          </a:p>
          <a:p>
            <a:pPr marL="0" indent="0" defTabSz="1218990" eaLnBrk="0" hangingPunct="0">
              <a:spcBef>
                <a:spcPct val="20000"/>
              </a:spcBef>
              <a:buNone/>
            </a:pPr>
            <a:r>
              <a:rPr lang="en-US" sz="3000" b="1" dirty="0">
                <a:solidFill>
                  <a:srgbClr val="0070C0"/>
                </a:solidFill>
              </a:rPr>
              <a:t>A very clear link between the subject of the proposal and the EU policy and/or EU topic that it refers to should be displayed. </a:t>
            </a:r>
          </a:p>
          <a:p>
            <a:pPr marL="0" indent="0" defTabSz="1218990" eaLnBrk="0" hangingPunct="0">
              <a:spcBef>
                <a:spcPct val="20000"/>
              </a:spcBef>
              <a:buNone/>
            </a:pPr>
            <a:endParaRPr lang="en-US" sz="3000" dirty="0">
              <a:solidFill>
                <a:srgbClr val="0070C0"/>
              </a:solidFill>
            </a:endParaRPr>
          </a:p>
          <a:p>
            <a:pPr marL="0" indent="0" defTabSz="1218990" eaLnBrk="0" hangingPunct="0">
              <a:spcBef>
                <a:spcPct val="20000"/>
              </a:spcBef>
              <a:buNone/>
            </a:pPr>
            <a:r>
              <a:rPr lang="en-US" sz="3000" dirty="0">
                <a:solidFill>
                  <a:srgbClr val="0070C0"/>
                </a:solidFill>
              </a:rPr>
              <a:t>- The Jean Monnet actions also strive to </a:t>
            </a:r>
            <a:r>
              <a:rPr lang="en-US" sz="3000" b="1" dirty="0">
                <a:solidFill>
                  <a:srgbClr val="0070C0"/>
                </a:solidFill>
              </a:rPr>
              <a:t>function as a vector of public diplomacy towards third countries, promoting EU values and enhancing the visibility of what the European Union</a:t>
            </a:r>
            <a:r>
              <a:rPr lang="en-US" sz="3000" dirty="0">
                <a:solidFill>
                  <a:srgbClr val="0070C0"/>
                </a:solidFill>
              </a:rPr>
              <a:t> stands for and what it intends to achieve. </a:t>
            </a:r>
            <a:endParaRPr lang="en-GB" altLang="en-US" sz="3000" b="1" dirty="0">
              <a:solidFill>
                <a:srgbClr val="0070C0"/>
              </a:solidFill>
            </a:endParaRPr>
          </a:p>
          <a:p>
            <a:endParaRPr lang="en-US" dirty="0"/>
          </a:p>
        </p:txBody>
      </p:sp>
      <p:sp>
        <p:nvSpPr>
          <p:cNvPr id="7" name="Title 1"/>
          <p:cNvSpPr txBox="1">
            <a:spLocks/>
          </p:cNvSpPr>
          <p:nvPr/>
        </p:nvSpPr>
        <p:spPr>
          <a:xfrm>
            <a:off x="591525" y="1304914"/>
            <a:ext cx="10972800" cy="627795"/>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12800" dirty="0">
                <a:solidFill>
                  <a:srgbClr val="FF6600"/>
                </a:solidFill>
                <a:latin typeface="+mn-lt"/>
                <a:ea typeface="ＭＳ Ｐゴシック" charset="0"/>
              </a:rPr>
            </a:br>
            <a:r>
              <a:rPr lang="en-US" sz="14400" b="1" dirty="0">
                <a:solidFill>
                  <a:srgbClr val="0070C0"/>
                </a:solidFill>
                <a:latin typeface="+mn-lt"/>
              </a:rPr>
              <a:t>Jean Monnet Actions – European Union studies</a:t>
            </a:r>
            <a:br>
              <a:rPr lang="en-US" sz="12800" b="1" dirty="0">
                <a:solidFill>
                  <a:srgbClr val="0070C0"/>
                </a:solidFill>
                <a:latin typeface="+mn-lt"/>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7093" y="-230888"/>
            <a:ext cx="2294907" cy="153580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414EB89-A624-45C3-A6F8-0BF78098A22B}" type="slidenum">
              <a:rPr lang="en-GB" smtClean="0"/>
              <a:pPr>
                <a:defRPr/>
              </a:pPr>
              <a:t>7</a:t>
            </a:fld>
            <a:endParaRPr lang="en-GB"/>
          </a:p>
        </p:txBody>
      </p:sp>
    </p:spTree>
    <p:extLst>
      <p:ext uri="{BB962C8B-B14F-4D97-AF65-F5344CB8AC3E}">
        <p14:creationId xmlns:p14="http://schemas.microsoft.com/office/powerpoint/2010/main" val="32840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2171700"/>
            <a:ext cx="6141027" cy="4384964"/>
          </a:xfrm>
          <a:ln>
            <a:solidFill>
              <a:srgbClr val="00B050"/>
            </a:solidFill>
          </a:ln>
        </p:spPr>
        <p:txBody>
          <a:bodyPr>
            <a:noAutofit/>
          </a:bodyPr>
          <a:lstStyle/>
          <a:p>
            <a:pPr marL="0" indent="0" algn="ctr">
              <a:buNone/>
            </a:pPr>
            <a:r>
              <a:rPr lang="en-IE" b="1" dirty="0">
                <a:solidFill>
                  <a:srgbClr val="00B050"/>
                </a:solidFill>
              </a:rPr>
              <a:t>Higher Education Institutions (HEIs)</a:t>
            </a:r>
          </a:p>
          <a:p>
            <a:pPr algn="ctr"/>
            <a:endParaRPr lang="en-IE" b="1" dirty="0">
              <a:solidFill>
                <a:srgbClr val="00B050"/>
              </a:solidFill>
            </a:endParaRPr>
          </a:p>
          <a:p>
            <a:pPr marL="285750" indent="-285750">
              <a:buFont typeface="Wingdings" panose="05000000000000000000" pitchFamily="2" charset="2"/>
              <a:buChar char="q"/>
            </a:pPr>
            <a:r>
              <a:rPr lang="en-IE" dirty="0">
                <a:solidFill>
                  <a:srgbClr val="00B050"/>
                </a:solidFill>
              </a:rPr>
              <a:t>Modules</a:t>
            </a:r>
          </a:p>
          <a:p>
            <a:pPr marL="285750" indent="-285750">
              <a:buFont typeface="Wingdings" panose="05000000000000000000" pitchFamily="2" charset="2"/>
              <a:buChar char="q"/>
            </a:pPr>
            <a:r>
              <a:rPr lang="en-IE" dirty="0">
                <a:solidFill>
                  <a:srgbClr val="00B050"/>
                </a:solidFill>
              </a:rPr>
              <a:t>Chairs</a:t>
            </a:r>
          </a:p>
          <a:p>
            <a:pPr marL="285750" indent="-285750">
              <a:buFont typeface="Wingdings" panose="05000000000000000000" pitchFamily="2" charset="2"/>
              <a:buChar char="q"/>
            </a:pPr>
            <a:r>
              <a:rPr lang="en-IE" dirty="0">
                <a:solidFill>
                  <a:srgbClr val="00B050"/>
                </a:solidFill>
              </a:rPr>
              <a:t>Centres of Excellence</a:t>
            </a:r>
          </a:p>
          <a:p>
            <a:pPr marL="0" indent="0">
              <a:buNone/>
            </a:pPr>
            <a:r>
              <a:rPr lang="en-IE" b="1" dirty="0">
                <a:solidFill>
                  <a:srgbClr val="00B050"/>
                </a:solidFill>
              </a:rPr>
              <a:t>Any HEI in the world</a:t>
            </a:r>
          </a:p>
          <a:p>
            <a:pPr marL="0" indent="0">
              <a:buNone/>
            </a:pPr>
            <a:r>
              <a:rPr lang="en-GB" b="1" u="sng" dirty="0">
                <a:solidFill>
                  <a:srgbClr val="00B050"/>
                </a:solidFill>
              </a:rPr>
              <a:t>Exception:</a:t>
            </a:r>
            <a:r>
              <a:rPr lang="en-GB" u="sng" dirty="0">
                <a:solidFill>
                  <a:srgbClr val="00B050"/>
                </a:solidFill>
              </a:rPr>
              <a:t> </a:t>
            </a:r>
            <a:r>
              <a:rPr lang="en-GB" dirty="0">
                <a:solidFill>
                  <a:srgbClr val="00B050"/>
                </a:solidFill>
              </a:rPr>
              <a:t>organisations from Belarus and Russian Federation are not eligible to participate</a:t>
            </a:r>
            <a:endParaRPr lang="en-US" dirty="0"/>
          </a:p>
        </p:txBody>
      </p:sp>
      <p:sp>
        <p:nvSpPr>
          <p:cNvPr id="7" name="Title 1"/>
          <p:cNvSpPr txBox="1">
            <a:spLocks/>
          </p:cNvSpPr>
          <p:nvPr/>
        </p:nvSpPr>
        <p:spPr>
          <a:xfrm>
            <a:off x="758536" y="1184564"/>
            <a:ext cx="10805788" cy="698911"/>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14400" b="1" dirty="0">
                <a:solidFill>
                  <a:srgbClr val="FF6600"/>
                </a:solidFill>
                <a:latin typeface="+mn-lt"/>
                <a:ea typeface="ＭＳ Ｐゴシック" charset="0"/>
              </a:rPr>
            </a:br>
            <a:br>
              <a:rPr lang="fr-BE" sz="14400" b="1" dirty="0">
                <a:solidFill>
                  <a:srgbClr val="FF6600"/>
                </a:solidFill>
                <a:latin typeface="+mn-lt"/>
                <a:ea typeface="ＭＳ Ｐゴシック" charset="0"/>
              </a:rPr>
            </a:br>
            <a:endParaRPr lang="fr-BE" sz="14400" b="1" dirty="0">
              <a:solidFill>
                <a:srgbClr val="FF6600"/>
              </a:solidFill>
              <a:latin typeface="+mn-lt"/>
              <a:ea typeface="ＭＳ Ｐゴシック" charset="0"/>
            </a:endParaRPr>
          </a:p>
          <a:p>
            <a:pPr algn="ctr"/>
            <a:r>
              <a:rPr lang="en-IE" sz="14400" b="1" dirty="0">
                <a:solidFill>
                  <a:schemeClr val="accent1">
                    <a:lumMod val="75000"/>
                  </a:schemeClr>
                </a:solidFill>
                <a:latin typeface="+mn-lt"/>
                <a:cs typeface="Arial" panose="020B0604020202020204" pitchFamily="34" charset="0"/>
              </a:rPr>
              <a:t>Jean Monnet actions in 2023 – overview</a:t>
            </a:r>
          </a:p>
          <a:p>
            <a:pPr algn="ctr"/>
            <a:endParaRPr lang="en-IE" sz="14400" b="1" dirty="0">
              <a:solidFill>
                <a:schemeClr val="accent1">
                  <a:lumMod val="75000"/>
                </a:schemeClr>
              </a:solidFill>
              <a:latin typeface="+mn-lt"/>
              <a:cs typeface="Arial" panose="020B0604020202020204" pitchFamily="34" charset="0"/>
            </a:endParaRPr>
          </a:p>
          <a:p>
            <a:pPr algn="ctr"/>
            <a:endParaRPr lang="en-IE" sz="14400" b="1" dirty="0">
              <a:solidFill>
                <a:schemeClr val="accent1">
                  <a:lumMod val="75000"/>
                </a:schemeClr>
              </a:solidFill>
              <a:latin typeface="+mn-lt"/>
              <a:cs typeface="Arial" panose="020B0604020202020204" pitchFamily="34" charset="0"/>
            </a:endParaRPr>
          </a:p>
          <a:p>
            <a:pPr algn="ct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2" name="Rectangle 1"/>
          <p:cNvSpPr/>
          <p:nvPr/>
        </p:nvSpPr>
        <p:spPr>
          <a:xfrm>
            <a:off x="7003472" y="2244435"/>
            <a:ext cx="5039591" cy="4955203"/>
          </a:xfrm>
          <a:prstGeom prst="rect">
            <a:avLst/>
          </a:prstGeom>
        </p:spPr>
        <p:txBody>
          <a:bodyPr wrap="square">
            <a:spAutoFit/>
          </a:bodyPr>
          <a:lstStyle/>
          <a:p>
            <a:r>
              <a:rPr lang="en-IE" sz="2800" b="1" dirty="0">
                <a:solidFill>
                  <a:schemeClr val="accent2"/>
                </a:solidFill>
              </a:rPr>
              <a:t>In other fields of Education and Training</a:t>
            </a:r>
          </a:p>
          <a:p>
            <a:endParaRPr lang="en-IE" sz="2800" b="1" dirty="0">
              <a:solidFill>
                <a:schemeClr val="accent2"/>
              </a:solidFill>
            </a:endParaRPr>
          </a:p>
          <a:p>
            <a:pPr marL="285750" indent="-285750">
              <a:buFont typeface="Wingdings" panose="05000000000000000000" pitchFamily="2" charset="2"/>
              <a:buChar char="q"/>
            </a:pPr>
            <a:r>
              <a:rPr lang="en-IE" sz="2800" dirty="0">
                <a:solidFill>
                  <a:schemeClr val="accent2"/>
                </a:solidFill>
              </a:rPr>
              <a:t>Teacher training</a:t>
            </a:r>
          </a:p>
          <a:p>
            <a:pPr marL="285750" indent="-285750">
              <a:buFont typeface="Wingdings" panose="05000000000000000000" pitchFamily="2" charset="2"/>
              <a:buChar char="q"/>
            </a:pPr>
            <a:r>
              <a:rPr lang="en-IE" sz="2800" dirty="0">
                <a:solidFill>
                  <a:schemeClr val="accent2"/>
                </a:solidFill>
              </a:rPr>
              <a:t> Learning EU initiatives</a:t>
            </a:r>
          </a:p>
          <a:p>
            <a:endParaRPr lang="en-IE" sz="2800" dirty="0">
              <a:solidFill>
                <a:schemeClr val="accent2"/>
              </a:solidFill>
            </a:endParaRPr>
          </a:p>
          <a:p>
            <a:r>
              <a:rPr lang="en-IE" sz="2800" b="1" dirty="0">
                <a:solidFill>
                  <a:schemeClr val="accent2"/>
                </a:solidFill>
              </a:rPr>
              <a:t>ONLY: EU Member States or third countries associated to the Programme. </a:t>
            </a:r>
            <a:endParaRPr lang="en-IE" sz="1600" b="1" dirty="0">
              <a:solidFill>
                <a:schemeClr val="accent2"/>
              </a:solidFill>
            </a:endParaRPr>
          </a:p>
          <a:p>
            <a:endParaRPr lang="en-IE" sz="1600" b="1" dirty="0">
              <a:solidFill>
                <a:schemeClr val="accent2"/>
              </a:solidFill>
            </a:endParaRPr>
          </a:p>
          <a:p>
            <a:endParaRPr lang="en-IE" sz="1600" b="1" dirty="0">
              <a:solidFill>
                <a:schemeClr val="accent2"/>
              </a:solidFill>
            </a:endParaRPr>
          </a:p>
          <a:p>
            <a:endParaRPr lang="en-IE" sz="1600" b="1" dirty="0">
              <a:solidFill>
                <a:schemeClr val="accent2"/>
              </a:solidFill>
            </a:endParaRPr>
          </a:p>
          <a:p>
            <a:endParaRPr lang="en-IE" sz="1600" b="1" dirty="0">
              <a:solidFill>
                <a:schemeClr val="accent2"/>
              </a:solidFill>
            </a:endParaRPr>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414EB89-A624-45C3-A6F8-0BF78098A22B}" type="slidenum">
              <a:rPr lang="en-GB" smtClean="0"/>
              <a:pPr>
                <a:defRPr/>
              </a:pPr>
              <a:t>8</a:t>
            </a:fld>
            <a:endParaRPr lang="en-GB"/>
          </a:p>
        </p:txBody>
      </p:sp>
    </p:spTree>
    <p:extLst>
      <p:ext uri="{BB962C8B-B14F-4D97-AF65-F5344CB8AC3E}">
        <p14:creationId xmlns:p14="http://schemas.microsoft.com/office/powerpoint/2010/main" val="45900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40951003"/>
              </p:ext>
            </p:extLst>
          </p:nvPr>
        </p:nvGraphicFramePr>
        <p:xfrm>
          <a:off x="495904" y="1673174"/>
          <a:ext cx="11175750" cy="2466638"/>
        </p:xfrm>
        <a:graphic>
          <a:graphicData uri="http://schemas.openxmlformats.org/drawingml/2006/table">
            <a:tbl>
              <a:tblPr firstRow="1" bandRow="1">
                <a:tableStyleId>{5C22544A-7EE6-4342-B048-85BDC9FD1C3A}</a:tableStyleId>
              </a:tblPr>
              <a:tblGrid>
                <a:gridCol w="1388184">
                  <a:extLst>
                    <a:ext uri="{9D8B030D-6E8A-4147-A177-3AD203B41FA5}">
                      <a16:colId xmlns:a16="http://schemas.microsoft.com/office/drawing/2014/main" val="693911363"/>
                    </a:ext>
                  </a:extLst>
                </a:gridCol>
                <a:gridCol w="1186106">
                  <a:extLst>
                    <a:ext uri="{9D8B030D-6E8A-4147-A177-3AD203B41FA5}">
                      <a16:colId xmlns:a16="http://schemas.microsoft.com/office/drawing/2014/main" val="3784093251"/>
                    </a:ext>
                  </a:extLst>
                </a:gridCol>
                <a:gridCol w="694091">
                  <a:extLst>
                    <a:ext uri="{9D8B030D-6E8A-4147-A177-3AD203B41FA5}">
                      <a16:colId xmlns:a16="http://schemas.microsoft.com/office/drawing/2014/main" val="303645001"/>
                    </a:ext>
                  </a:extLst>
                </a:gridCol>
                <a:gridCol w="948884">
                  <a:extLst>
                    <a:ext uri="{9D8B030D-6E8A-4147-A177-3AD203B41FA5}">
                      <a16:colId xmlns:a16="http://schemas.microsoft.com/office/drawing/2014/main" val="327802227"/>
                    </a:ext>
                  </a:extLst>
                </a:gridCol>
                <a:gridCol w="527158">
                  <a:extLst>
                    <a:ext uri="{9D8B030D-6E8A-4147-A177-3AD203B41FA5}">
                      <a16:colId xmlns:a16="http://schemas.microsoft.com/office/drawing/2014/main" val="3808007177"/>
                    </a:ext>
                  </a:extLst>
                </a:gridCol>
                <a:gridCol w="1289863">
                  <a:extLst>
                    <a:ext uri="{9D8B030D-6E8A-4147-A177-3AD203B41FA5}">
                      <a16:colId xmlns:a16="http://schemas.microsoft.com/office/drawing/2014/main" val="1484890623"/>
                    </a:ext>
                  </a:extLst>
                </a:gridCol>
                <a:gridCol w="5141464">
                  <a:extLst>
                    <a:ext uri="{9D8B030D-6E8A-4147-A177-3AD203B41FA5}">
                      <a16:colId xmlns:a16="http://schemas.microsoft.com/office/drawing/2014/main" val="62087649"/>
                    </a:ext>
                  </a:extLst>
                </a:gridCol>
              </a:tblGrid>
              <a:tr h="1069759">
                <a:tc>
                  <a:txBody>
                    <a:bodyPr/>
                    <a:lstStyle/>
                    <a:p>
                      <a:r>
                        <a:rPr lang="en-IE" dirty="0">
                          <a:solidFill>
                            <a:schemeClr val="bg1"/>
                          </a:solidFill>
                        </a:rPr>
                        <a:t>ACTION TYPE</a:t>
                      </a:r>
                      <a:endParaRPr lang="es-ES" dirty="0">
                        <a:solidFill>
                          <a:schemeClr val="bg1"/>
                        </a:solidFill>
                      </a:endParaRPr>
                    </a:p>
                  </a:txBody>
                  <a:tcPr/>
                </a:tc>
                <a:tc>
                  <a:txBody>
                    <a:bodyPr/>
                    <a:lstStyle/>
                    <a:p>
                      <a:r>
                        <a:rPr lang="en-IE" noProof="0" dirty="0">
                          <a:solidFill>
                            <a:schemeClr val="bg1"/>
                          </a:solidFill>
                        </a:rPr>
                        <a:t>Eligibility</a:t>
                      </a:r>
                    </a:p>
                  </a:txBody>
                  <a:tcPr/>
                </a:tc>
                <a:tc>
                  <a:txBody>
                    <a:bodyPr/>
                    <a:lstStyle/>
                    <a:p>
                      <a:r>
                        <a:rPr lang="en-IE" dirty="0">
                          <a:solidFill>
                            <a:schemeClr val="bg1"/>
                          </a:solidFill>
                        </a:rPr>
                        <a:t>Years</a:t>
                      </a:r>
                      <a:endParaRPr lang="es-ES" dirty="0">
                        <a:solidFill>
                          <a:schemeClr val="bg1"/>
                        </a:solidFill>
                      </a:endParaRPr>
                    </a:p>
                  </a:txBody>
                  <a:tcPr/>
                </a:tc>
                <a:tc>
                  <a:txBody>
                    <a:bodyPr/>
                    <a:lstStyle/>
                    <a:p>
                      <a:r>
                        <a:rPr lang="en-IE" dirty="0">
                          <a:solidFill>
                            <a:schemeClr val="bg1"/>
                          </a:solidFill>
                        </a:rPr>
                        <a:t>Max</a:t>
                      </a:r>
                      <a:r>
                        <a:rPr lang="en-IE" baseline="0" dirty="0">
                          <a:solidFill>
                            <a:schemeClr val="bg1"/>
                          </a:solidFill>
                        </a:rPr>
                        <a:t> EU grant</a:t>
                      </a:r>
                      <a:endParaRPr lang="es-ES" dirty="0">
                        <a:solidFill>
                          <a:schemeClr val="bg1"/>
                        </a:solidFill>
                      </a:endParaRPr>
                    </a:p>
                  </a:txBody>
                  <a:tcPr/>
                </a:tc>
                <a:tc>
                  <a:txBody>
                    <a:bodyPr/>
                    <a:lstStyle/>
                    <a:p>
                      <a:r>
                        <a:rPr lang="en-IE" dirty="0">
                          <a:solidFill>
                            <a:schemeClr val="bg1"/>
                          </a:solidFill>
                        </a:rPr>
                        <a:t>%</a:t>
                      </a:r>
                      <a:endParaRPr lang="es-ES" dirty="0">
                        <a:solidFill>
                          <a:schemeClr val="bg1"/>
                        </a:solidFill>
                      </a:endParaRPr>
                    </a:p>
                  </a:txBody>
                  <a:tcPr/>
                </a:tc>
                <a:tc>
                  <a:txBody>
                    <a:bodyPr/>
                    <a:lstStyle/>
                    <a:p>
                      <a:r>
                        <a:rPr lang="en-IE" dirty="0">
                          <a:solidFill>
                            <a:schemeClr val="bg1"/>
                          </a:solidFill>
                        </a:rPr>
                        <a:t>Cost Type</a:t>
                      </a:r>
                      <a:endParaRPr lang="es-ES" dirty="0">
                        <a:solidFill>
                          <a:schemeClr val="bg1"/>
                        </a:solidFill>
                      </a:endParaRPr>
                    </a:p>
                  </a:txBody>
                  <a:tcPr/>
                </a:tc>
                <a:tc>
                  <a:txBody>
                    <a:bodyPr/>
                    <a:lstStyle/>
                    <a:p>
                      <a:r>
                        <a:rPr lang="en-IE" dirty="0">
                          <a:solidFill>
                            <a:srgbClr val="FFC000"/>
                          </a:solidFill>
                        </a:rPr>
                        <a:t>OPEN TO THE ENTIRE WORLD, except</a:t>
                      </a:r>
                      <a:r>
                        <a:rPr lang="en-IE" baseline="0" dirty="0">
                          <a:solidFill>
                            <a:srgbClr val="FFC000"/>
                          </a:solidFill>
                        </a:rPr>
                        <a:t> Belarus and the Russian Federation*</a:t>
                      </a:r>
                    </a:p>
                    <a:p>
                      <a:r>
                        <a:rPr lang="en-IE" baseline="0" dirty="0">
                          <a:solidFill>
                            <a:srgbClr val="FFC000"/>
                          </a:solidFill>
                        </a:rPr>
                        <a:t> </a:t>
                      </a:r>
                      <a:endParaRPr lang="es-ES" dirty="0">
                        <a:solidFill>
                          <a:srgbClr val="FFC000"/>
                        </a:solidFill>
                      </a:endParaRPr>
                    </a:p>
                  </a:txBody>
                  <a:tcPr/>
                </a:tc>
                <a:extLst>
                  <a:ext uri="{0D108BD9-81ED-4DB2-BD59-A6C34878D82A}">
                    <a16:rowId xmlns:a16="http://schemas.microsoft.com/office/drawing/2014/main" val="3195335101"/>
                  </a:ext>
                </a:extLst>
              </a:tr>
              <a:tr h="1396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solidFill>
                            <a:schemeClr val="tx1"/>
                          </a:solidFill>
                        </a:rPr>
                        <a:t>MODULES</a:t>
                      </a:r>
                    </a:p>
                    <a:p>
                      <a:endParaRPr lang="es-E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solidFill>
                            <a:schemeClr val="tx1"/>
                          </a:solidFill>
                        </a:rPr>
                        <a:t>One HEI world-wide* </a:t>
                      </a:r>
                      <a:endParaRPr lang="es-ES" dirty="0">
                        <a:solidFill>
                          <a:schemeClr val="tx1"/>
                        </a:solidFill>
                      </a:endParaRPr>
                    </a:p>
                    <a:p>
                      <a:endParaRPr lang="es-ES" dirty="0">
                        <a:solidFill>
                          <a:schemeClr val="tx1"/>
                        </a:solidFill>
                      </a:endParaRPr>
                    </a:p>
                  </a:txBody>
                  <a:tcPr/>
                </a:tc>
                <a:tc>
                  <a:txBody>
                    <a:bodyPr/>
                    <a:lstStyle/>
                    <a:p>
                      <a:r>
                        <a:rPr lang="en-IE" dirty="0">
                          <a:solidFill>
                            <a:schemeClr val="tx1"/>
                          </a:solidFill>
                        </a:rPr>
                        <a:t>3</a:t>
                      </a:r>
                      <a:endParaRPr lang="es-ES" dirty="0">
                        <a:solidFill>
                          <a:schemeClr val="tx1"/>
                        </a:solidFill>
                      </a:endParaRPr>
                    </a:p>
                  </a:txBody>
                  <a:tcPr/>
                </a:tc>
                <a:tc>
                  <a:txBody>
                    <a:bodyPr/>
                    <a:lstStyle/>
                    <a:p>
                      <a:r>
                        <a:rPr lang="en-IE" dirty="0">
                          <a:solidFill>
                            <a:schemeClr val="tx1"/>
                          </a:solidFill>
                        </a:rPr>
                        <a:t>30.000</a:t>
                      </a:r>
                      <a:endParaRPr lang="es-ES" dirty="0">
                        <a:solidFill>
                          <a:schemeClr val="tx1"/>
                        </a:solidFill>
                      </a:endParaRPr>
                    </a:p>
                  </a:txBody>
                  <a:tcPr/>
                </a:tc>
                <a:tc>
                  <a:txBody>
                    <a:bodyPr/>
                    <a:lstStyle/>
                    <a:p>
                      <a:r>
                        <a:rPr lang="en-IE" dirty="0">
                          <a:solidFill>
                            <a:schemeClr val="tx1"/>
                          </a:solidFill>
                        </a:rPr>
                        <a:t>75</a:t>
                      </a:r>
                      <a:endParaRPr lang="es-ES" dirty="0">
                        <a:solidFill>
                          <a:schemeClr val="tx1"/>
                        </a:solidFill>
                      </a:endParaRPr>
                    </a:p>
                  </a:txBody>
                  <a:tcPr/>
                </a:tc>
                <a:tc>
                  <a:txBody>
                    <a:bodyPr/>
                    <a:lstStyle/>
                    <a:p>
                      <a:r>
                        <a:rPr lang="en-IE" dirty="0">
                          <a:solidFill>
                            <a:schemeClr val="tx1"/>
                          </a:solidFill>
                        </a:rPr>
                        <a:t>Fixed lump sum </a:t>
                      </a:r>
                      <a:endParaRPr lang="es-ES" dirty="0">
                        <a:solidFill>
                          <a:schemeClr val="tx1"/>
                        </a:solidFill>
                      </a:endParaRPr>
                    </a:p>
                  </a:txBody>
                  <a:tcPr/>
                </a:tc>
                <a:tc>
                  <a:txBody>
                    <a:bodyPr/>
                    <a:lstStyle/>
                    <a:p>
                      <a:pPr marL="285750" indent="-285750">
                        <a:buFont typeface="Arial" panose="020B0604020202020204" pitchFamily="34" charset="0"/>
                        <a:buChar char="•"/>
                      </a:pPr>
                      <a:r>
                        <a:rPr lang="en-IE" dirty="0">
                          <a:solidFill>
                            <a:schemeClr val="tx1"/>
                          </a:solidFill>
                        </a:rPr>
                        <a:t>Minimum 40 teaching hours per academic year</a:t>
                      </a:r>
                      <a:r>
                        <a:rPr lang="en-US" dirty="0">
                          <a:solidFill>
                            <a:schemeClr val="tx1"/>
                          </a:solidFill>
                        </a:rPr>
                        <a:t> at applicant HE institution.</a:t>
                      </a:r>
                    </a:p>
                    <a:p>
                      <a:pPr marL="285750" indent="-285750">
                        <a:buFont typeface="Arial" panose="020B0604020202020204" pitchFamily="34" charset="0"/>
                        <a:buChar char="•"/>
                      </a:pPr>
                      <a:r>
                        <a:rPr lang="en-US" dirty="0">
                          <a:solidFill>
                            <a:schemeClr val="tx1"/>
                          </a:solidFill>
                        </a:rPr>
                        <a:t>Direct contact hours (no individual tutorials) </a:t>
                      </a:r>
                    </a:p>
                    <a:p>
                      <a:pPr marL="285750" indent="-285750">
                        <a:buFont typeface="Arial" panose="020B0604020202020204" pitchFamily="34" charset="0"/>
                        <a:buChar char="•"/>
                      </a:pPr>
                      <a:r>
                        <a:rPr lang="en-IE" dirty="0">
                          <a:solidFill>
                            <a:schemeClr val="tx1"/>
                          </a:solidFill>
                        </a:rPr>
                        <a:t>Summer courses / distance learning allowed </a:t>
                      </a:r>
                      <a:endParaRPr lang="es-ES" dirty="0">
                        <a:solidFill>
                          <a:schemeClr val="tx1"/>
                        </a:solidFill>
                      </a:endParaRPr>
                    </a:p>
                  </a:txBody>
                  <a:tcPr/>
                </a:tc>
                <a:extLst>
                  <a:ext uri="{0D108BD9-81ED-4DB2-BD59-A6C34878D82A}">
                    <a16:rowId xmlns:a16="http://schemas.microsoft.com/office/drawing/2014/main" val="65983235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07178791"/>
              </p:ext>
            </p:extLst>
          </p:nvPr>
        </p:nvGraphicFramePr>
        <p:xfrm>
          <a:off x="507999" y="3904594"/>
          <a:ext cx="11148646" cy="1463040"/>
        </p:xfrm>
        <a:graphic>
          <a:graphicData uri="http://schemas.openxmlformats.org/drawingml/2006/table">
            <a:tbl>
              <a:tblPr firstRow="1" bandRow="1">
                <a:tableStyleId>{5C22544A-7EE6-4342-B048-85BDC9FD1C3A}</a:tableStyleId>
              </a:tblPr>
              <a:tblGrid>
                <a:gridCol w="1362807">
                  <a:extLst>
                    <a:ext uri="{9D8B030D-6E8A-4147-A177-3AD203B41FA5}">
                      <a16:colId xmlns:a16="http://schemas.microsoft.com/office/drawing/2014/main" val="1862124725"/>
                    </a:ext>
                  </a:extLst>
                </a:gridCol>
                <a:gridCol w="1186962">
                  <a:extLst>
                    <a:ext uri="{9D8B030D-6E8A-4147-A177-3AD203B41FA5}">
                      <a16:colId xmlns:a16="http://schemas.microsoft.com/office/drawing/2014/main" val="3824867471"/>
                    </a:ext>
                  </a:extLst>
                </a:gridCol>
                <a:gridCol w="703384">
                  <a:extLst>
                    <a:ext uri="{9D8B030D-6E8A-4147-A177-3AD203B41FA5}">
                      <a16:colId xmlns:a16="http://schemas.microsoft.com/office/drawing/2014/main" val="2041253628"/>
                    </a:ext>
                  </a:extLst>
                </a:gridCol>
                <a:gridCol w="958362">
                  <a:extLst>
                    <a:ext uri="{9D8B030D-6E8A-4147-A177-3AD203B41FA5}">
                      <a16:colId xmlns:a16="http://schemas.microsoft.com/office/drawing/2014/main" val="640258393"/>
                    </a:ext>
                  </a:extLst>
                </a:gridCol>
                <a:gridCol w="518746">
                  <a:extLst>
                    <a:ext uri="{9D8B030D-6E8A-4147-A177-3AD203B41FA5}">
                      <a16:colId xmlns:a16="http://schemas.microsoft.com/office/drawing/2014/main" val="1642179840"/>
                    </a:ext>
                  </a:extLst>
                </a:gridCol>
                <a:gridCol w="1299505">
                  <a:extLst>
                    <a:ext uri="{9D8B030D-6E8A-4147-A177-3AD203B41FA5}">
                      <a16:colId xmlns:a16="http://schemas.microsoft.com/office/drawing/2014/main" val="3943209487"/>
                    </a:ext>
                  </a:extLst>
                </a:gridCol>
                <a:gridCol w="5118880">
                  <a:extLst>
                    <a:ext uri="{9D8B030D-6E8A-4147-A177-3AD203B41FA5}">
                      <a16:colId xmlns:a16="http://schemas.microsoft.com/office/drawing/2014/main" val="1888284530"/>
                    </a:ext>
                  </a:extLst>
                </a:gridCol>
              </a:tblGrid>
              <a:tr h="1140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b="0" dirty="0">
                          <a:solidFill>
                            <a:schemeClr val="tx1"/>
                          </a:solidFill>
                        </a:rPr>
                        <a:t>CHAIRS</a:t>
                      </a:r>
                    </a:p>
                    <a:p>
                      <a:endParaRPr lang="es-ES"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dirty="0">
                          <a:solidFill>
                            <a:schemeClr val="tx1"/>
                          </a:solidFill>
                        </a:rPr>
                        <a:t>One HEI world-wide* </a:t>
                      </a:r>
                      <a:endParaRPr lang="es-ES" b="0" dirty="0">
                        <a:solidFill>
                          <a:schemeClr val="tx1"/>
                        </a:solidFill>
                      </a:endParaRPr>
                    </a:p>
                    <a:p>
                      <a:endParaRPr lang="es-ES" b="0" dirty="0">
                        <a:solidFill>
                          <a:schemeClr val="tx1"/>
                        </a:solidFill>
                      </a:endParaRPr>
                    </a:p>
                  </a:txBody>
                  <a:tcPr/>
                </a:tc>
                <a:tc>
                  <a:txBody>
                    <a:bodyPr/>
                    <a:lstStyle/>
                    <a:p>
                      <a:r>
                        <a:rPr lang="en-IE" b="0" dirty="0">
                          <a:solidFill>
                            <a:schemeClr val="tx1"/>
                          </a:solidFill>
                        </a:rPr>
                        <a:t>3</a:t>
                      </a:r>
                      <a:endParaRPr lang="es-ES" b="0" dirty="0">
                        <a:solidFill>
                          <a:schemeClr val="tx1"/>
                        </a:solidFill>
                      </a:endParaRPr>
                    </a:p>
                  </a:txBody>
                  <a:tcPr/>
                </a:tc>
                <a:tc>
                  <a:txBody>
                    <a:bodyPr/>
                    <a:lstStyle/>
                    <a:p>
                      <a:r>
                        <a:rPr lang="en-IE" b="0" dirty="0">
                          <a:solidFill>
                            <a:schemeClr val="tx1"/>
                          </a:solidFill>
                        </a:rPr>
                        <a:t>50.000</a:t>
                      </a:r>
                      <a:endParaRPr lang="es-ES" b="0" dirty="0">
                        <a:solidFill>
                          <a:schemeClr val="tx1"/>
                        </a:solidFill>
                      </a:endParaRPr>
                    </a:p>
                  </a:txBody>
                  <a:tcPr/>
                </a:tc>
                <a:tc>
                  <a:txBody>
                    <a:bodyPr/>
                    <a:lstStyle/>
                    <a:p>
                      <a:r>
                        <a:rPr lang="en-IE" b="0" dirty="0">
                          <a:solidFill>
                            <a:schemeClr val="tx1"/>
                          </a:solidFill>
                        </a:rPr>
                        <a:t>75</a:t>
                      </a:r>
                      <a:endParaRPr lang="es-ES" b="0" dirty="0">
                        <a:solidFill>
                          <a:schemeClr val="tx1"/>
                        </a:solidFill>
                      </a:endParaRPr>
                    </a:p>
                  </a:txBody>
                  <a:tcPr/>
                </a:tc>
                <a:tc>
                  <a:txBody>
                    <a:bodyPr/>
                    <a:lstStyle/>
                    <a:p>
                      <a:r>
                        <a:rPr lang="en-IE" b="0" dirty="0">
                          <a:solidFill>
                            <a:schemeClr val="tx1"/>
                          </a:solidFill>
                        </a:rPr>
                        <a:t>Fixed lump sum </a:t>
                      </a:r>
                      <a:endParaRPr lang="es-ES" b="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solidFill>
                            <a:schemeClr val="tx1"/>
                          </a:solidFill>
                        </a:rPr>
                        <a:t>Permanent staff members at applicant institution </a:t>
                      </a:r>
                      <a:endParaRPr lang="en-IE" b="0" baseline="0" dirty="0">
                        <a:solidFill>
                          <a:schemeClr val="tx1"/>
                        </a:solidFill>
                      </a:endParaRPr>
                    </a:p>
                    <a:p>
                      <a:pPr marL="285750" indent="-285750">
                        <a:buFont typeface="Arial" panose="020B0604020202020204" pitchFamily="34" charset="0"/>
                        <a:buChar char="•"/>
                      </a:pPr>
                      <a:r>
                        <a:rPr lang="en-IE" b="0" dirty="0">
                          <a:solidFill>
                            <a:schemeClr val="tx1"/>
                          </a:solidFill>
                        </a:rPr>
                        <a:t>Teaching a min.</a:t>
                      </a:r>
                      <a:r>
                        <a:rPr lang="en-IE" b="0" baseline="0" dirty="0">
                          <a:solidFill>
                            <a:schemeClr val="tx1"/>
                          </a:solidFill>
                        </a:rPr>
                        <a:t> 90 hours per academic year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solidFill>
                            <a:schemeClr val="tx1"/>
                          </a:solidFill>
                        </a:rPr>
                        <a:t>Direct contact hours (no individual tutorials) </a:t>
                      </a:r>
                    </a:p>
                    <a:p>
                      <a:pPr marL="285750" indent="-285750">
                        <a:buFont typeface="Arial" panose="020B0604020202020204" pitchFamily="34" charset="0"/>
                        <a:buChar char="•"/>
                      </a:pPr>
                      <a:r>
                        <a:rPr lang="en-IE" b="0" baseline="0" dirty="0">
                          <a:solidFill>
                            <a:schemeClr val="tx1"/>
                          </a:solidFill>
                        </a:rPr>
                        <a:t>Additional hours and support of other staff possible</a:t>
                      </a:r>
                      <a:endParaRPr lang="es-ES" b="0" dirty="0">
                        <a:solidFill>
                          <a:schemeClr val="tx1"/>
                        </a:solidFill>
                      </a:endParaRPr>
                    </a:p>
                  </a:txBody>
                  <a:tcPr/>
                </a:tc>
                <a:extLst>
                  <a:ext uri="{0D108BD9-81ED-4DB2-BD59-A6C34878D82A}">
                    <a16:rowId xmlns:a16="http://schemas.microsoft.com/office/drawing/2014/main" val="115025323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87452844"/>
              </p:ext>
            </p:extLst>
          </p:nvPr>
        </p:nvGraphicFramePr>
        <p:xfrm>
          <a:off x="507999" y="5360352"/>
          <a:ext cx="11139853" cy="1188720"/>
        </p:xfrm>
        <a:graphic>
          <a:graphicData uri="http://schemas.openxmlformats.org/drawingml/2006/table">
            <a:tbl>
              <a:tblPr firstRow="1" bandRow="1">
                <a:tableStyleId>{5C22544A-7EE6-4342-B048-85BDC9FD1C3A}</a:tableStyleId>
              </a:tblPr>
              <a:tblGrid>
                <a:gridCol w="1354016">
                  <a:extLst>
                    <a:ext uri="{9D8B030D-6E8A-4147-A177-3AD203B41FA5}">
                      <a16:colId xmlns:a16="http://schemas.microsoft.com/office/drawing/2014/main" val="1862124725"/>
                    </a:ext>
                  </a:extLst>
                </a:gridCol>
                <a:gridCol w="1178169">
                  <a:extLst>
                    <a:ext uri="{9D8B030D-6E8A-4147-A177-3AD203B41FA5}">
                      <a16:colId xmlns:a16="http://schemas.microsoft.com/office/drawing/2014/main" val="3824867471"/>
                    </a:ext>
                  </a:extLst>
                </a:gridCol>
                <a:gridCol w="703385">
                  <a:extLst>
                    <a:ext uri="{9D8B030D-6E8A-4147-A177-3AD203B41FA5}">
                      <a16:colId xmlns:a16="http://schemas.microsoft.com/office/drawing/2014/main" val="2041253628"/>
                    </a:ext>
                  </a:extLst>
                </a:gridCol>
                <a:gridCol w="949569">
                  <a:extLst>
                    <a:ext uri="{9D8B030D-6E8A-4147-A177-3AD203B41FA5}">
                      <a16:colId xmlns:a16="http://schemas.microsoft.com/office/drawing/2014/main" val="640258393"/>
                    </a:ext>
                  </a:extLst>
                </a:gridCol>
                <a:gridCol w="545122">
                  <a:extLst>
                    <a:ext uri="{9D8B030D-6E8A-4147-A177-3AD203B41FA5}">
                      <a16:colId xmlns:a16="http://schemas.microsoft.com/office/drawing/2014/main" val="1642179840"/>
                    </a:ext>
                  </a:extLst>
                </a:gridCol>
                <a:gridCol w="1299421">
                  <a:extLst>
                    <a:ext uri="{9D8B030D-6E8A-4147-A177-3AD203B41FA5}">
                      <a16:colId xmlns:a16="http://schemas.microsoft.com/office/drawing/2014/main" val="3943209487"/>
                    </a:ext>
                  </a:extLst>
                </a:gridCol>
                <a:gridCol w="5110171">
                  <a:extLst>
                    <a:ext uri="{9D8B030D-6E8A-4147-A177-3AD203B41FA5}">
                      <a16:colId xmlns:a16="http://schemas.microsoft.com/office/drawing/2014/main" val="1888284530"/>
                    </a:ext>
                  </a:extLst>
                </a:gridCol>
              </a:tblGrid>
              <a:tr h="1140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dirty="0">
                          <a:solidFill>
                            <a:schemeClr val="tx1"/>
                          </a:solidFill>
                        </a:rPr>
                        <a:t>CENTRES OF EXCELLENCE</a:t>
                      </a:r>
                    </a:p>
                    <a:p>
                      <a:pPr marL="0" algn="l" defTabSz="914400" rtl="0" eaLnBrk="1" latinLnBrk="0" hangingPunct="1"/>
                      <a:endParaRPr lang="es-ES" b="0" dirty="0">
                        <a:solidFill>
                          <a:schemeClr val="tx1"/>
                        </a:solidFill>
                      </a:endParaRP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dirty="0">
                          <a:solidFill>
                            <a:schemeClr val="tx1"/>
                          </a:solidFill>
                        </a:rPr>
                        <a:t>One HEI world-wide* </a:t>
                      </a:r>
                      <a:endParaRPr lang="es-ES" b="0" dirty="0">
                        <a:solidFill>
                          <a:schemeClr val="tx1"/>
                        </a:solidFill>
                      </a:endParaRPr>
                    </a:p>
                    <a:p>
                      <a:endParaRPr lang="es-ES" b="0" dirty="0">
                        <a:solidFill>
                          <a:schemeClr val="tx1"/>
                        </a:solidFill>
                      </a:endParaRPr>
                    </a:p>
                  </a:txBody>
                  <a:tcPr>
                    <a:solidFill>
                      <a:schemeClr val="accent1">
                        <a:lumMod val="60000"/>
                        <a:lumOff val="40000"/>
                      </a:schemeClr>
                    </a:solidFill>
                  </a:tcPr>
                </a:tc>
                <a:tc>
                  <a:txBody>
                    <a:bodyPr/>
                    <a:lstStyle/>
                    <a:p>
                      <a:pPr marL="0" algn="l" defTabSz="914400" rtl="0" eaLnBrk="1" latinLnBrk="0" hangingPunct="1"/>
                      <a:r>
                        <a:rPr lang="en-IE" b="0" dirty="0">
                          <a:solidFill>
                            <a:schemeClr val="tx1"/>
                          </a:solidFill>
                        </a:rPr>
                        <a:t>3</a:t>
                      </a:r>
                      <a:endParaRPr lang="es-ES" b="0" dirty="0">
                        <a:solidFill>
                          <a:schemeClr val="tx1"/>
                        </a:solidFill>
                      </a:endParaRPr>
                    </a:p>
                  </a:txBody>
                  <a:tcPr>
                    <a:solidFill>
                      <a:schemeClr val="accent1">
                        <a:lumMod val="60000"/>
                        <a:lumOff val="40000"/>
                      </a:schemeClr>
                    </a:solidFill>
                  </a:tcPr>
                </a:tc>
                <a:tc>
                  <a:txBody>
                    <a:bodyPr/>
                    <a:lstStyle/>
                    <a:p>
                      <a:pPr marL="0" algn="l" defTabSz="914400" rtl="0" eaLnBrk="1" latinLnBrk="0" hangingPunct="1"/>
                      <a:r>
                        <a:rPr lang="en-IE" b="0" dirty="0">
                          <a:solidFill>
                            <a:schemeClr val="tx1"/>
                          </a:solidFill>
                        </a:rPr>
                        <a:t>100.000</a:t>
                      </a:r>
                      <a:endParaRPr lang="es-ES" b="0" dirty="0">
                        <a:solidFill>
                          <a:schemeClr val="tx1"/>
                        </a:solidFill>
                      </a:endParaRPr>
                    </a:p>
                  </a:txBody>
                  <a:tcPr>
                    <a:solidFill>
                      <a:schemeClr val="accent1">
                        <a:lumMod val="60000"/>
                        <a:lumOff val="40000"/>
                      </a:schemeClr>
                    </a:solidFill>
                  </a:tcPr>
                </a:tc>
                <a:tc>
                  <a:txBody>
                    <a:bodyPr/>
                    <a:lstStyle/>
                    <a:p>
                      <a:pPr marL="0" algn="l" defTabSz="914400" rtl="0" eaLnBrk="1" latinLnBrk="0" hangingPunct="1"/>
                      <a:r>
                        <a:rPr lang="en-IE" b="0" dirty="0">
                          <a:solidFill>
                            <a:schemeClr val="tx1"/>
                          </a:solidFill>
                        </a:rPr>
                        <a:t>80</a:t>
                      </a:r>
                      <a:endParaRPr lang="es-ES" b="0" dirty="0">
                        <a:solidFill>
                          <a:schemeClr val="tx1"/>
                        </a:solidFill>
                      </a:endParaRPr>
                    </a:p>
                  </a:txBody>
                  <a:tcPr>
                    <a:solidFill>
                      <a:schemeClr val="accent1">
                        <a:lumMod val="60000"/>
                        <a:lumOff val="40000"/>
                      </a:schemeClr>
                    </a:solidFill>
                  </a:tcPr>
                </a:tc>
                <a:tc>
                  <a:txBody>
                    <a:bodyPr/>
                    <a:lstStyle/>
                    <a:p>
                      <a:pPr marL="0" algn="l" defTabSz="914400" rtl="0" eaLnBrk="1" latinLnBrk="0" hangingPunct="1"/>
                      <a:r>
                        <a:rPr lang="en-GB" b="0" dirty="0">
                          <a:solidFill>
                            <a:schemeClr val="tx1"/>
                          </a:solidFill>
                        </a:rPr>
                        <a:t>Customised lump sum </a:t>
                      </a:r>
                      <a:endParaRPr lang="es-ES" b="0" dirty="0">
                        <a:solidFill>
                          <a:schemeClr val="tx1"/>
                        </a:solidFill>
                      </a:endParaRPr>
                    </a:p>
                  </a:txBody>
                  <a:tcPr>
                    <a:solidFill>
                      <a:schemeClr val="accent1">
                        <a:lumMod val="60000"/>
                        <a:lumOff val="40000"/>
                      </a:schemeClr>
                    </a:solidFill>
                  </a:tcPr>
                </a:tc>
                <a:tc>
                  <a:txBody>
                    <a:bodyPr/>
                    <a:lstStyle/>
                    <a:p>
                      <a:pPr marL="285750" indent="-285750" algn="l" defTabSz="914400" rtl="0" eaLnBrk="1" latinLnBrk="0" hangingPunct="1">
                        <a:buFont typeface="Arial" panose="020B0604020202020204" pitchFamily="34" charset="0"/>
                        <a:buChar char="•"/>
                      </a:pPr>
                      <a:r>
                        <a:rPr lang="en-IE" b="0" dirty="0">
                          <a:solidFill>
                            <a:schemeClr val="tx1"/>
                          </a:solidFill>
                        </a:rPr>
                        <a:t>Only one at a time per HEI</a:t>
                      </a:r>
                    </a:p>
                    <a:p>
                      <a:pPr marL="285750" indent="-285750" algn="l" defTabSz="914400" rtl="0" eaLnBrk="1" latinLnBrk="0" hangingPunct="1">
                        <a:buFont typeface="Arial" panose="020B0604020202020204" pitchFamily="34" charset="0"/>
                        <a:buChar char="•"/>
                      </a:pPr>
                      <a:r>
                        <a:rPr lang="en-IE" b="0" dirty="0">
                          <a:solidFill>
                            <a:schemeClr val="tx1"/>
                          </a:solidFill>
                        </a:rPr>
                        <a:t>Should seek to become structured centres providing EU specific high level knowledge</a:t>
                      </a:r>
                      <a:endParaRPr lang="es-ES" b="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150253233"/>
                  </a:ext>
                </a:extLst>
              </a:tr>
            </a:tbl>
          </a:graphicData>
        </a:graphic>
      </p:graphicFrame>
      <p:sp>
        <p:nvSpPr>
          <p:cNvPr id="7" name="Title 1"/>
          <p:cNvSpPr txBox="1">
            <a:spLocks/>
          </p:cNvSpPr>
          <p:nvPr/>
        </p:nvSpPr>
        <p:spPr>
          <a:xfrm>
            <a:off x="583462" y="1038819"/>
            <a:ext cx="10972800" cy="703252"/>
          </a:xfrm>
          <a:prstGeom prst="rect">
            <a:avLst/>
          </a:prstGeom>
          <a:ln w="38100">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BE" sz="2667" dirty="0">
                <a:solidFill>
                  <a:srgbClr val="FF6600"/>
                </a:solidFill>
                <a:ea typeface="ＭＳ Ｐゴシック" charset="0"/>
              </a:rPr>
            </a:br>
            <a:br>
              <a:rPr lang="fr-BE" sz="2667" dirty="0">
                <a:solidFill>
                  <a:srgbClr val="FF6600"/>
                </a:solidFill>
                <a:ea typeface="ＭＳ Ｐゴシック" charset="0"/>
              </a:rPr>
            </a:br>
            <a:r>
              <a:rPr lang="en-US" sz="14400" b="1" dirty="0">
                <a:solidFill>
                  <a:srgbClr val="00B050"/>
                </a:solidFill>
              </a:rPr>
              <a:t>Jean Monnet Actions in the field of Higher Education</a:t>
            </a:r>
            <a:br>
              <a:rPr lang="en-US" sz="12800" b="1" dirty="0">
                <a:solidFill>
                  <a:srgbClr val="0070C0"/>
                </a:solidFill>
              </a:rPr>
            </a:br>
            <a:r>
              <a:rPr lang="en-US" sz="2667" b="1" dirty="0">
                <a:solidFill>
                  <a:srgbClr val="FF6600"/>
                </a:solidFill>
                <a:ea typeface="ＭＳ Ｐゴシック" charset="0"/>
              </a:rPr>
              <a:t> </a:t>
            </a:r>
            <a:br>
              <a:rPr lang="en-US" sz="2667" b="1" dirty="0">
                <a:solidFill>
                  <a:srgbClr val="FF6600"/>
                </a:solidFill>
                <a:ea typeface="ＭＳ Ｐゴシック" charset="0"/>
              </a:rPr>
            </a:br>
            <a:r>
              <a:rPr lang="en-US" sz="2667" b="1" dirty="0">
                <a:solidFill>
                  <a:srgbClr val="FF6600"/>
                </a:solidFill>
                <a:ea typeface="ＭＳ Ｐゴシック" charset="0"/>
              </a:rPr>
              <a:t>  </a:t>
            </a:r>
            <a:endParaRPr lang="en-GB" sz="2667" b="1" dirty="0">
              <a:solidFill>
                <a:srgbClr val="FF6600"/>
              </a:solidFill>
              <a:ea typeface="ＭＳ Ｐゴシック" charset="0"/>
            </a:endParaRPr>
          </a:p>
        </p:txBody>
      </p:sp>
      <p:sp>
        <p:nvSpPr>
          <p:cNvPr id="8" name="Rounded Rectangle 7"/>
          <p:cNvSpPr/>
          <p:nvPr/>
        </p:nvSpPr>
        <p:spPr>
          <a:xfrm>
            <a:off x="10820400" y="1"/>
            <a:ext cx="1371600" cy="1210419"/>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6414EB89-A624-45C3-A6F8-0BF78098A22B}" type="slidenum">
              <a:rPr lang="en-GB" smtClean="0"/>
              <a:pPr>
                <a:defRPr/>
              </a:pPr>
              <a:t>9</a:t>
            </a:fld>
            <a:endParaRPr lang="en-GB"/>
          </a:p>
        </p:txBody>
      </p:sp>
    </p:spTree>
    <p:extLst>
      <p:ext uri="{BB962C8B-B14F-4D97-AF65-F5344CB8AC3E}">
        <p14:creationId xmlns:p14="http://schemas.microsoft.com/office/powerpoint/2010/main" val="2768074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6791DDFFC024DAA4136D92359EB10" ma:contentTypeVersion="4" ma:contentTypeDescription="Create a new document." ma:contentTypeScope="" ma:versionID="d31522d9cdeca84159dc8f0cad4489ec">
  <xsd:schema xmlns:xsd="http://www.w3.org/2001/XMLSchema" xmlns:xs="http://www.w3.org/2001/XMLSchema" xmlns:p="http://schemas.microsoft.com/office/2006/metadata/properties" xmlns:ns2="cce4269c-1bca-4c47-bcbd-0ca0cb14aa6e" targetNamespace="http://schemas.microsoft.com/office/2006/metadata/properties" ma:root="true" ma:fieldsID="03748371b1559406612447f53fb23dd2" ns2:_="">
    <xsd:import namespace="cce4269c-1bca-4c47-bcbd-0ca0cb14aa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4269c-1bca-4c47-bcbd-0ca0cb14a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F0BB69-BB14-401C-8003-A782E03763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e4269c-1bca-4c47-bcbd-0ca0cb14aa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323BA7-A08E-4637-A12D-6F630CDA3EF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30D62C7-9ECE-44D3-A1E1-DBEAD06766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4991</TotalTime>
  <Words>3928</Words>
  <Application>Microsoft Office PowerPoint</Application>
  <PresentationFormat>Widescreen</PresentationFormat>
  <Paragraphs>468</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Erasmus+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Jean Monnet Activities 21</dc:title>
  <dc:creator>GENSER Edith (EACEA)</dc:creator>
  <cp:lastModifiedBy>PESCOLLONI Michele (EACEA)</cp:lastModifiedBy>
  <cp:revision>381</cp:revision>
  <dcterms:created xsi:type="dcterms:W3CDTF">2021-01-28T09:25:22Z</dcterms:created>
  <dcterms:modified xsi:type="dcterms:W3CDTF">2022-12-20T07:53:23Z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2022-10-25T15:48:11Z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51e618aa-f7e8-4d03-bfbd-f297001cb0cb</vt:lpwstr>
  </property>
  <property fmtid="{D5CDD505-2E9C-101B-9397-08002B2CF9AE}" pid="8" name="MSIP_Label_6bd9ddd1-4d20-43f6-abfa-fc3c07406f94_ContentBits">
    <vt:lpwstr>0</vt:lpwstr>
  </property>
  <property fmtid="{D5CDD505-2E9C-101B-9397-08002B2CF9AE}" pid="9" name="ContentTypeId">
    <vt:lpwstr>0x0101008BA6791DDFFC024DAA4136D92359EB10</vt:lpwstr>
  </property>
</Properties>
</file>