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1" r:id="rId4"/>
    <p:sldId id="259" r:id="rId5"/>
    <p:sldId id="260" r:id="rId6"/>
    <p:sldId id="261" r:id="rId7"/>
    <p:sldId id="262" r:id="rId8"/>
    <p:sldId id="283" r:id="rId9"/>
    <p:sldId id="272" r:id="rId10"/>
    <p:sldId id="263" r:id="rId11"/>
    <p:sldId id="273" r:id="rId12"/>
    <p:sldId id="258" r:id="rId13"/>
    <p:sldId id="274" r:id="rId14"/>
    <p:sldId id="275" r:id="rId15"/>
    <p:sldId id="276" r:id="rId16"/>
    <p:sldId id="277" r:id="rId17"/>
    <p:sldId id="278" r:id="rId18"/>
    <p:sldId id="279" r:id="rId19"/>
    <p:sldId id="284" r:id="rId20"/>
    <p:sldId id="280" r:id="rId21"/>
    <p:sldId id="282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96BBA0-FF40-4143-8682-3FFAB1D1AC4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D3A215-3132-43D0-A4C4-3B9D61CF33F6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ky-KG" sz="1600" dirty="0" smtClean="0">
              <a:solidFill>
                <a:schemeClr val="tx2"/>
              </a:solidFill>
            </a:rPr>
            <a:t>Форма обучения – очная</a:t>
          </a:r>
          <a:r>
            <a:rPr lang="en-US" sz="1600" dirty="0" smtClean="0">
              <a:solidFill>
                <a:schemeClr val="tx2"/>
              </a:solidFill>
            </a:rPr>
            <a:t> </a:t>
          </a:r>
          <a:r>
            <a:rPr lang="ru-RU" sz="1600" dirty="0" smtClean="0">
              <a:solidFill>
                <a:schemeClr val="tx2"/>
              </a:solidFill>
            </a:rPr>
            <a:t>и дневная</a:t>
          </a:r>
          <a:r>
            <a:rPr lang="ky-KG" sz="1600" dirty="0" smtClean="0">
              <a:solidFill>
                <a:schemeClr val="tx2"/>
              </a:solidFill>
            </a:rPr>
            <a:t>. 	</a:t>
          </a:r>
          <a:endParaRPr lang="en-US" sz="1600" dirty="0">
            <a:solidFill>
              <a:schemeClr val="tx2"/>
            </a:solidFill>
          </a:endParaRPr>
        </a:p>
      </dgm:t>
    </dgm:pt>
    <dgm:pt modelId="{E5FDC302-1E46-438C-A5A6-ACCBBE4F894A}" type="parTrans" cxnId="{8B577DFD-4A0C-453C-A0AC-174AF49DE72B}">
      <dgm:prSet/>
      <dgm:spPr/>
      <dgm:t>
        <a:bodyPr/>
        <a:lstStyle/>
        <a:p>
          <a:endParaRPr lang="en-US" sz="3200"/>
        </a:p>
      </dgm:t>
    </dgm:pt>
    <dgm:pt modelId="{B14B8FB1-F1A8-427B-B35A-EE8DAC49C03C}" type="sibTrans" cxnId="{8B577DFD-4A0C-453C-A0AC-174AF49DE72B}">
      <dgm:prSet/>
      <dgm:spPr/>
      <dgm:t>
        <a:bodyPr/>
        <a:lstStyle/>
        <a:p>
          <a:endParaRPr lang="en-US" sz="3200"/>
        </a:p>
      </dgm:t>
    </dgm:pt>
    <dgm:pt modelId="{FF0C947F-33AB-426A-A045-BD294CC3F260}">
      <dgm:prSet custT="1"/>
      <dgm:spPr/>
      <dgm:t>
        <a:bodyPr/>
        <a:lstStyle/>
        <a:p>
          <a:r>
            <a:rPr lang="ky-KG" sz="1400" smtClean="0"/>
            <a:t>Во время пандемии в 2020-году была использована гибридная форма обучения.</a:t>
          </a:r>
          <a:endParaRPr lang="ky-KG" sz="1400" dirty="0" smtClean="0"/>
        </a:p>
      </dgm:t>
    </dgm:pt>
    <dgm:pt modelId="{833460CF-3DC0-493E-8B00-EB79116073EE}" type="parTrans" cxnId="{F2B99547-661D-4252-85F8-BD2585725FB5}">
      <dgm:prSet/>
      <dgm:spPr/>
      <dgm:t>
        <a:bodyPr/>
        <a:lstStyle/>
        <a:p>
          <a:endParaRPr lang="en-US" sz="3200"/>
        </a:p>
      </dgm:t>
    </dgm:pt>
    <dgm:pt modelId="{1BBC1A37-2FA5-4BE5-BD4D-DDCAAC10E704}" type="sibTrans" cxnId="{F2B99547-661D-4252-85F8-BD2585725FB5}">
      <dgm:prSet/>
      <dgm:spPr/>
      <dgm:t>
        <a:bodyPr/>
        <a:lstStyle/>
        <a:p>
          <a:endParaRPr lang="en-US" sz="3200"/>
        </a:p>
      </dgm:t>
    </dgm:pt>
    <dgm:pt modelId="{2398830F-AAF7-42C5-9087-F7D9F7E43C43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600" smtClean="0">
              <a:solidFill>
                <a:schemeClr val="tx2"/>
              </a:solidFill>
            </a:rPr>
            <a:t>Обучение – бесплатное. </a:t>
          </a:r>
          <a:endParaRPr lang="ru-RU" sz="1600" dirty="0" smtClean="0">
            <a:solidFill>
              <a:schemeClr val="tx2"/>
            </a:solidFill>
          </a:endParaRPr>
        </a:p>
      </dgm:t>
    </dgm:pt>
    <dgm:pt modelId="{D6C06246-E6B4-43B2-A612-C06B77CA4942}" type="parTrans" cxnId="{21394572-5276-482B-ACAC-4D5240CC793A}">
      <dgm:prSet/>
      <dgm:spPr/>
      <dgm:t>
        <a:bodyPr/>
        <a:lstStyle/>
        <a:p>
          <a:endParaRPr lang="en-US" sz="3200"/>
        </a:p>
      </dgm:t>
    </dgm:pt>
    <dgm:pt modelId="{446F6113-6D76-474D-A7CF-6B2AC7ADE182}" type="sibTrans" cxnId="{21394572-5276-482B-ACAC-4D5240CC793A}">
      <dgm:prSet/>
      <dgm:spPr/>
      <dgm:t>
        <a:bodyPr/>
        <a:lstStyle/>
        <a:p>
          <a:endParaRPr lang="en-US" sz="3200"/>
        </a:p>
      </dgm:t>
    </dgm:pt>
    <dgm:pt modelId="{184DC1C8-FA75-49FC-BE41-2BE452FE9A36}">
      <dgm:prSet custT="1"/>
      <dgm:spPr/>
      <dgm:t>
        <a:bodyPr/>
        <a:lstStyle/>
        <a:p>
          <a:r>
            <a:rPr lang="ru-RU" sz="1400" smtClean="0"/>
            <a:t>Успешным докторантам предоставляется стипендия.</a:t>
          </a:r>
          <a:endParaRPr lang="ru-RU" sz="1400" dirty="0" smtClean="0"/>
        </a:p>
      </dgm:t>
    </dgm:pt>
    <dgm:pt modelId="{5FB1D500-1FBA-4F9F-8E1F-B8194419CC95}" type="parTrans" cxnId="{A04A9CC7-910D-47B6-905A-75B89EF97325}">
      <dgm:prSet/>
      <dgm:spPr/>
      <dgm:t>
        <a:bodyPr/>
        <a:lstStyle/>
        <a:p>
          <a:endParaRPr lang="en-US" sz="3200"/>
        </a:p>
      </dgm:t>
    </dgm:pt>
    <dgm:pt modelId="{BBED4A30-BB82-4F19-9263-1B84CFCD0CBB}" type="sibTrans" cxnId="{A04A9CC7-910D-47B6-905A-75B89EF97325}">
      <dgm:prSet/>
      <dgm:spPr/>
      <dgm:t>
        <a:bodyPr/>
        <a:lstStyle/>
        <a:p>
          <a:endParaRPr lang="en-US" sz="3200"/>
        </a:p>
      </dgm:t>
    </dgm:pt>
    <dgm:pt modelId="{AA9097C0-BF22-4957-B93D-0FA9332A313D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600" smtClean="0">
              <a:solidFill>
                <a:schemeClr val="tx2"/>
              </a:solidFill>
            </a:rPr>
            <a:t>Продолжительность обучения по программе докторантуры (</a:t>
          </a:r>
          <a:r>
            <a:rPr lang="en-US" sz="1600" smtClean="0">
              <a:solidFill>
                <a:schemeClr val="tx2"/>
              </a:solidFill>
            </a:rPr>
            <a:t>PhD)</a:t>
          </a:r>
          <a:r>
            <a:rPr lang="ru-RU" sz="1600" smtClean="0">
              <a:solidFill>
                <a:schemeClr val="tx2"/>
              </a:solidFill>
            </a:rPr>
            <a:t> - не менее 4-х лет, т.е. 8 семестров. </a:t>
          </a:r>
          <a:endParaRPr lang="ru-RU" sz="1600" dirty="0" smtClean="0">
            <a:solidFill>
              <a:schemeClr val="tx2"/>
            </a:solidFill>
          </a:endParaRPr>
        </a:p>
      </dgm:t>
    </dgm:pt>
    <dgm:pt modelId="{A4BA1539-AD02-4E0D-B6B3-314E9236E24B}" type="parTrans" cxnId="{0281F1C8-B074-4FA6-AD67-4B0FAB164BEE}">
      <dgm:prSet/>
      <dgm:spPr/>
      <dgm:t>
        <a:bodyPr/>
        <a:lstStyle/>
        <a:p>
          <a:endParaRPr lang="en-US" sz="3200"/>
        </a:p>
      </dgm:t>
    </dgm:pt>
    <dgm:pt modelId="{C05226F9-11E1-4C02-884F-0873FCAF8852}" type="sibTrans" cxnId="{0281F1C8-B074-4FA6-AD67-4B0FAB164BEE}">
      <dgm:prSet/>
      <dgm:spPr/>
      <dgm:t>
        <a:bodyPr/>
        <a:lstStyle/>
        <a:p>
          <a:endParaRPr lang="en-US" sz="3200"/>
        </a:p>
      </dgm:t>
    </dgm:pt>
    <dgm:pt modelId="{3B978C0D-3719-4ED4-B9F1-74375BDD43B5}">
      <dgm:prSet custT="1"/>
      <dgm:spPr/>
      <dgm:t>
        <a:bodyPr/>
        <a:lstStyle/>
        <a:p>
          <a:r>
            <a:rPr lang="ru-RU" sz="1400" smtClean="0"/>
            <a:t>При необходимости можно продлить еще на 4 семестра.</a:t>
          </a:r>
          <a:endParaRPr lang="ky-KG" sz="1400" dirty="0" smtClean="0"/>
        </a:p>
      </dgm:t>
    </dgm:pt>
    <dgm:pt modelId="{F90749F6-83F7-4ADC-A956-B5876661310D}" type="parTrans" cxnId="{FF45CE0F-5EF8-4F80-93E7-E7B13425B235}">
      <dgm:prSet/>
      <dgm:spPr/>
      <dgm:t>
        <a:bodyPr/>
        <a:lstStyle/>
        <a:p>
          <a:endParaRPr lang="en-US" sz="3200"/>
        </a:p>
      </dgm:t>
    </dgm:pt>
    <dgm:pt modelId="{35161F29-37BB-4A5B-A244-24394E6023C2}" type="sibTrans" cxnId="{FF45CE0F-5EF8-4F80-93E7-E7B13425B235}">
      <dgm:prSet/>
      <dgm:spPr/>
      <dgm:t>
        <a:bodyPr/>
        <a:lstStyle/>
        <a:p>
          <a:endParaRPr lang="en-US" sz="3200"/>
        </a:p>
      </dgm:t>
    </dgm:pt>
    <dgm:pt modelId="{633296A8-DFCF-4981-933C-130B884CEEAE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600" smtClean="0">
              <a:solidFill>
                <a:schemeClr val="tx2"/>
              </a:solidFill>
            </a:rPr>
            <a:t>Язык обучения -  кыргызский и турецкие языки. </a:t>
          </a:r>
          <a:endParaRPr lang="ru-RU" sz="1600" dirty="0" smtClean="0">
            <a:solidFill>
              <a:schemeClr val="tx2"/>
            </a:solidFill>
          </a:endParaRPr>
        </a:p>
      </dgm:t>
    </dgm:pt>
    <dgm:pt modelId="{15057599-4409-4133-9FE9-AA87E9D6EC36}" type="parTrans" cxnId="{B3A6495E-6D84-43BF-AC41-C8F08C6170C7}">
      <dgm:prSet/>
      <dgm:spPr/>
      <dgm:t>
        <a:bodyPr/>
        <a:lstStyle/>
        <a:p>
          <a:endParaRPr lang="en-US" sz="3200"/>
        </a:p>
      </dgm:t>
    </dgm:pt>
    <dgm:pt modelId="{1B84A2F5-CF46-48BA-A805-73CD861BC182}" type="sibTrans" cxnId="{B3A6495E-6D84-43BF-AC41-C8F08C6170C7}">
      <dgm:prSet/>
      <dgm:spPr/>
      <dgm:t>
        <a:bodyPr/>
        <a:lstStyle/>
        <a:p>
          <a:endParaRPr lang="en-US" sz="3200"/>
        </a:p>
      </dgm:t>
    </dgm:pt>
    <dgm:pt modelId="{0FB19DD5-D3C2-4E4E-8729-41B858FA0AFB}">
      <dgm:prSet custT="1"/>
      <dgm:spPr/>
      <dgm:t>
        <a:bodyPr/>
        <a:lstStyle/>
        <a:p>
          <a:r>
            <a:rPr lang="ru-RU" sz="1400" smtClean="0"/>
            <a:t>Доступны курсы на иностранном языке.</a:t>
          </a:r>
          <a:endParaRPr lang="ru-RU" sz="1400" dirty="0" smtClean="0"/>
        </a:p>
      </dgm:t>
    </dgm:pt>
    <dgm:pt modelId="{E4D85C90-40A7-43BE-BA68-645B46949E32}" type="parTrans" cxnId="{EB3DFE90-9E2B-478E-BCDF-A65EDE8DDC32}">
      <dgm:prSet/>
      <dgm:spPr/>
      <dgm:t>
        <a:bodyPr/>
        <a:lstStyle/>
        <a:p>
          <a:endParaRPr lang="en-US" sz="3200"/>
        </a:p>
      </dgm:t>
    </dgm:pt>
    <dgm:pt modelId="{4944F471-F786-4C3E-9B0B-146BB3CB2B62}" type="sibTrans" cxnId="{EB3DFE90-9E2B-478E-BCDF-A65EDE8DDC32}">
      <dgm:prSet/>
      <dgm:spPr/>
      <dgm:t>
        <a:bodyPr/>
        <a:lstStyle/>
        <a:p>
          <a:endParaRPr lang="en-US" sz="3200"/>
        </a:p>
      </dgm:t>
    </dgm:pt>
    <dgm:pt modelId="{89FBE1CC-E08D-4FD8-B5AF-193CAD5EB6CD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600" smtClean="0">
              <a:solidFill>
                <a:schemeClr val="tx2"/>
              </a:solidFill>
            </a:rPr>
            <a:t>Для открытия программы, на профильном отделении должны быть </a:t>
          </a:r>
          <a:endParaRPr lang="ru-RU" sz="1600" dirty="0" smtClean="0">
            <a:solidFill>
              <a:schemeClr val="tx2"/>
            </a:solidFill>
          </a:endParaRPr>
        </a:p>
      </dgm:t>
    </dgm:pt>
    <dgm:pt modelId="{C1D61EB3-0261-4035-AC9E-64E7EDCF0A6D}" type="parTrans" cxnId="{D1844BAE-3EC0-4EE3-9CAB-8D1178C488D6}">
      <dgm:prSet/>
      <dgm:spPr/>
      <dgm:t>
        <a:bodyPr/>
        <a:lstStyle/>
        <a:p>
          <a:endParaRPr lang="en-US" sz="3200"/>
        </a:p>
      </dgm:t>
    </dgm:pt>
    <dgm:pt modelId="{30C34BB3-9145-48B2-A2A2-C9496B0115DD}" type="sibTrans" cxnId="{D1844BAE-3EC0-4EE3-9CAB-8D1178C488D6}">
      <dgm:prSet/>
      <dgm:spPr/>
      <dgm:t>
        <a:bodyPr/>
        <a:lstStyle/>
        <a:p>
          <a:endParaRPr lang="en-US" sz="3200"/>
        </a:p>
      </dgm:t>
    </dgm:pt>
    <dgm:pt modelId="{448E00CA-DB4D-4DB8-9D0A-B171BCB7AF73}">
      <dgm:prSet custT="1"/>
      <dgm:spPr/>
      <dgm:t>
        <a:bodyPr/>
        <a:lstStyle/>
        <a:p>
          <a:r>
            <a:rPr lang="ru-RU" sz="1400" dirty="0" smtClean="0"/>
            <a:t>2 профессора или </a:t>
          </a:r>
          <a:endParaRPr lang="ru-RU" sz="1400" dirty="0" smtClean="0"/>
        </a:p>
      </dgm:t>
    </dgm:pt>
    <dgm:pt modelId="{DD3C9A4B-905F-48BC-8E71-DAB0ABA1022F}" type="parTrans" cxnId="{B781EC4C-6C43-4777-BE80-6725EA15A145}">
      <dgm:prSet/>
      <dgm:spPr/>
      <dgm:t>
        <a:bodyPr/>
        <a:lstStyle/>
        <a:p>
          <a:endParaRPr lang="en-US" sz="3200"/>
        </a:p>
      </dgm:t>
    </dgm:pt>
    <dgm:pt modelId="{027C067B-A8A8-42C0-9E3A-F22BDD0F00AD}" type="sibTrans" cxnId="{B781EC4C-6C43-4777-BE80-6725EA15A145}">
      <dgm:prSet/>
      <dgm:spPr/>
      <dgm:t>
        <a:bodyPr/>
        <a:lstStyle/>
        <a:p>
          <a:endParaRPr lang="en-US" sz="3200"/>
        </a:p>
      </dgm:t>
    </dgm:pt>
    <dgm:pt modelId="{A76A4417-35CD-4F88-885A-62AB8506E15A}">
      <dgm:prSet custT="1"/>
      <dgm:spPr/>
      <dgm:t>
        <a:bodyPr/>
        <a:lstStyle/>
        <a:p>
          <a:r>
            <a:rPr lang="ru-RU" sz="1400" dirty="0" smtClean="0"/>
            <a:t>1 профессор и 2 доцента.</a:t>
          </a:r>
          <a:endParaRPr lang="en-US" sz="1400" dirty="0"/>
        </a:p>
      </dgm:t>
    </dgm:pt>
    <dgm:pt modelId="{651346FB-9567-452F-93E8-837515438F9C}" type="parTrans" cxnId="{F06F70A2-E65D-429E-800D-08A45112A6B8}">
      <dgm:prSet/>
      <dgm:spPr/>
      <dgm:t>
        <a:bodyPr/>
        <a:lstStyle/>
        <a:p>
          <a:endParaRPr lang="en-US" sz="3200"/>
        </a:p>
      </dgm:t>
    </dgm:pt>
    <dgm:pt modelId="{95C22D9A-44C2-4D2D-A751-2682AF5F2C65}" type="sibTrans" cxnId="{F06F70A2-E65D-429E-800D-08A45112A6B8}">
      <dgm:prSet/>
      <dgm:spPr/>
      <dgm:t>
        <a:bodyPr/>
        <a:lstStyle/>
        <a:p>
          <a:endParaRPr lang="en-US" sz="3200"/>
        </a:p>
      </dgm:t>
    </dgm:pt>
    <dgm:pt modelId="{D14BD238-202C-4D4A-94D7-69A5249FF4EB}" type="pres">
      <dgm:prSet presAssocID="{9296BBA0-FF40-4143-8682-3FFAB1D1AC4A}" presName="linear" presStyleCnt="0">
        <dgm:presLayoutVars>
          <dgm:dir/>
          <dgm:animLvl val="lvl"/>
          <dgm:resizeHandles val="exact"/>
        </dgm:presLayoutVars>
      </dgm:prSet>
      <dgm:spPr/>
    </dgm:pt>
    <dgm:pt modelId="{2A0928FD-E6AE-42FE-BD79-463A45F0AD4D}" type="pres">
      <dgm:prSet presAssocID="{89D3A215-3132-43D0-A4C4-3B9D61CF33F6}" presName="parentLin" presStyleCnt="0"/>
      <dgm:spPr/>
    </dgm:pt>
    <dgm:pt modelId="{70130046-F86C-472E-BF30-D78E3EC445AA}" type="pres">
      <dgm:prSet presAssocID="{89D3A215-3132-43D0-A4C4-3B9D61CF33F6}" presName="parentLeftMargin" presStyleLbl="node1" presStyleIdx="0" presStyleCnt="5"/>
      <dgm:spPr/>
    </dgm:pt>
    <dgm:pt modelId="{5C266521-1955-4943-BEFB-D27E7058B76D}" type="pres">
      <dgm:prSet presAssocID="{89D3A215-3132-43D0-A4C4-3B9D61CF33F6}" presName="parentText" presStyleLbl="node1" presStyleIdx="0" presStyleCnt="5" custScaleX="125686" custLinFactNeighborX="-33592" custLinFactNeighborY="-2839">
        <dgm:presLayoutVars>
          <dgm:chMax val="0"/>
          <dgm:bulletEnabled val="1"/>
        </dgm:presLayoutVars>
      </dgm:prSet>
      <dgm:spPr/>
    </dgm:pt>
    <dgm:pt modelId="{3D89193C-84B8-44B9-8CCD-610B33EEC597}" type="pres">
      <dgm:prSet presAssocID="{89D3A215-3132-43D0-A4C4-3B9D61CF33F6}" presName="negativeSpace" presStyleCnt="0"/>
      <dgm:spPr/>
    </dgm:pt>
    <dgm:pt modelId="{DE7E0775-E130-41C2-993B-CFA29B00CE39}" type="pres">
      <dgm:prSet presAssocID="{89D3A215-3132-43D0-A4C4-3B9D61CF33F6}" presName="childText" presStyleLbl="conFgAcc1" presStyleIdx="0" presStyleCnt="5">
        <dgm:presLayoutVars>
          <dgm:bulletEnabled val="1"/>
        </dgm:presLayoutVars>
      </dgm:prSet>
      <dgm:spPr/>
    </dgm:pt>
    <dgm:pt modelId="{E39D6272-AB60-427E-ABA9-964B7631BE7B}" type="pres">
      <dgm:prSet presAssocID="{B14B8FB1-F1A8-427B-B35A-EE8DAC49C03C}" presName="spaceBetweenRectangles" presStyleCnt="0"/>
      <dgm:spPr/>
    </dgm:pt>
    <dgm:pt modelId="{34E34A30-A302-46A7-8253-2E47ADE76B07}" type="pres">
      <dgm:prSet presAssocID="{2398830F-AAF7-42C5-9087-F7D9F7E43C43}" presName="parentLin" presStyleCnt="0"/>
      <dgm:spPr/>
    </dgm:pt>
    <dgm:pt modelId="{3FAF48FD-A3A1-48C9-BA57-EBE0A5B333BB}" type="pres">
      <dgm:prSet presAssocID="{2398830F-AAF7-42C5-9087-F7D9F7E43C43}" presName="parentLeftMargin" presStyleLbl="node1" presStyleIdx="0" presStyleCnt="5"/>
      <dgm:spPr/>
    </dgm:pt>
    <dgm:pt modelId="{AD20D7DE-FC27-400D-98D3-076BE5E957C6}" type="pres">
      <dgm:prSet presAssocID="{2398830F-AAF7-42C5-9087-F7D9F7E43C43}" presName="parentText" presStyleLbl="node1" presStyleIdx="1" presStyleCnt="5" custScaleX="125686" custLinFactNeighborX="-33592" custLinFactNeighborY="-12328">
        <dgm:presLayoutVars>
          <dgm:chMax val="0"/>
          <dgm:bulletEnabled val="1"/>
        </dgm:presLayoutVars>
      </dgm:prSet>
      <dgm:spPr/>
    </dgm:pt>
    <dgm:pt modelId="{FD76332E-956B-4B46-B275-B8D10ACEAA41}" type="pres">
      <dgm:prSet presAssocID="{2398830F-AAF7-42C5-9087-F7D9F7E43C43}" presName="negativeSpace" presStyleCnt="0"/>
      <dgm:spPr/>
    </dgm:pt>
    <dgm:pt modelId="{6F4B94A5-9BC6-41A3-A170-4B0345B9F191}" type="pres">
      <dgm:prSet presAssocID="{2398830F-AAF7-42C5-9087-F7D9F7E43C43}" presName="childText" presStyleLbl="conFgAcc1" presStyleIdx="1" presStyleCnt="5">
        <dgm:presLayoutVars>
          <dgm:bulletEnabled val="1"/>
        </dgm:presLayoutVars>
      </dgm:prSet>
      <dgm:spPr/>
    </dgm:pt>
    <dgm:pt modelId="{A5684280-FDF5-4C75-9C30-C2C240DD0EF3}" type="pres">
      <dgm:prSet presAssocID="{446F6113-6D76-474D-A7CF-6B2AC7ADE182}" presName="spaceBetweenRectangles" presStyleCnt="0"/>
      <dgm:spPr/>
    </dgm:pt>
    <dgm:pt modelId="{D39B8242-9933-46FB-B426-D099EB1FE17D}" type="pres">
      <dgm:prSet presAssocID="{AA9097C0-BF22-4957-B93D-0FA9332A313D}" presName="parentLin" presStyleCnt="0"/>
      <dgm:spPr/>
    </dgm:pt>
    <dgm:pt modelId="{26926209-2733-41F8-9084-1CC865AB7C3C}" type="pres">
      <dgm:prSet presAssocID="{AA9097C0-BF22-4957-B93D-0FA9332A313D}" presName="parentLeftMargin" presStyleLbl="node1" presStyleIdx="1" presStyleCnt="5"/>
      <dgm:spPr/>
    </dgm:pt>
    <dgm:pt modelId="{236F7DFD-F6E7-45E7-BE2E-E242C9119693}" type="pres">
      <dgm:prSet presAssocID="{AA9097C0-BF22-4957-B93D-0FA9332A313D}" presName="parentText" presStyleLbl="node1" presStyleIdx="2" presStyleCnt="5" custScaleX="125686" custLinFactNeighborX="-33592" custLinFactNeighborY="-12328">
        <dgm:presLayoutVars>
          <dgm:chMax val="0"/>
          <dgm:bulletEnabled val="1"/>
        </dgm:presLayoutVars>
      </dgm:prSet>
      <dgm:spPr/>
    </dgm:pt>
    <dgm:pt modelId="{6DE373D6-2750-40BF-AD9C-3AF594D45B00}" type="pres">
      <dgm:prSet presAssocID="{AA9097C0-BF22-4957-B93D-0FA9332A313D}" presName="negativeSpace" presStyleCnt="0"/>
      <dgm:spPr/>
    </dgm:pt>
    <dgm:pt modelId="{EF6E325D-13BF-4BD6-8C52-71E5EEBED41F}" type="pres">
      <dgm:prSet presAssocID="{AA9097C0-BF22-4957-B93D-0FA9332A313D}" presName="childText" presStyleLbl="conFgAcc1" presStyleIdx="2" presStyleCnt="5">
        <dgm:presLayoutVars>
          <dgm:bulletEnabled val="1"/>
        </dgm:presLayoutVars>
      </dgm:prSet>
      <dgm:spPr/>
    </dgm:pt>
    <dgm:pt modelId="{D74D24CB-33FF-411B-9D70-BC9B0D96F0F4}" type="pres">
      <dgm:prSet presAssocID="{C05226F9-11E1-4C02-884F-0873FCAF8852}" presName="spaceBetweenRectangles" presStyleCnt="0"/>
      <dgm:spPr/>
    </dgm:pt>
    <dgm:pt modelId="{AF518F82-EC3F-42FC-86DF-315DBD005342}" type="pres">
      <dgm:prSet presAssocID="{633296A8-DFCF-4981-933C-130B884CEEAE}" presName="parentLin" presStyleCnt="0"/>
      <dgm:spPr/>
    </dgm:pt>
    <dgm:pt modelId="{554891E2-F4EC-4F7B-8C3C-C27B258D1F00}" type="pres">
      <dgm:prSet presAssocID="{633296A8-DFCF-4981-933C-130B884CEEAE}" presName="parentLeftMargin" presStyleLbl="node1" presStyleIdx="2" presStyleCnt="5"/>
      <dgm:spPr/>
    </dgm:pt>
    <dgm:pt modelId="{7E1F798C-E93C-48E6-86F2-ED84608CDFFE}" type="pres">
      <dgm:prSet presAssocID="{633296A8-DFCF-4981-933C-130B884CEEAE}" presName="parentText" presStyleLbl="node1" presStyleIdx="3" presStyleCnt="5" custScaleX="125686" custLinFactNeighborX="-33592" custLinFactNeighborY="-12328">
        <dgm:presLayoutVars>
          <dgm:chMax val="0"/>
          <dgm:bulletEnabled val="1"/>
        </dgm:presLayoutVars>
      </dgm:prSet>
      <dgm:spPr/>
    </dgm:pt>
    <dgm:pt modelId="{0EF1CAA4-09A1-42C9-8B93-F4042DBADE30}" type="pres">
      <dgm:prSet presAssocID="{633296A8-DFCF-4981-933C-130B884CEEAE}" presName="negativeSpace" presStyleCnt="0"/>
      <dgm:spPr/>
    </dgm:pt>
    <dgm:pt modelId="{B40A8919-8C54-40E2-8A78-144D03520772}" type="pres">
      <dgm:prSet presAssocID="{633296A8-DFCF-4981-933C-130B884CEEAE}" presName="childText" presStyleLbl="conFgAcc1" presStyleIdx="3" presStyleCnt="5">
        <dgm:presLayoutVars>
          <dgm:bulletEnabled val="1"/>
        </dgm:presLayoutVars>
      </dgm:prSet>
      <dgm:spPr/>
    </dgm:pt>
    <dgm:pt modelId="{47FF18FA-9136-4BE8-B2B9-862458128494}" type="pres">
      <dgm:prSet presAssocID="{1B84A2F5-CF46-48BA-A805-73CD861BC182}" presName="spaceBetweenRectangles" presStyleCnt="0"/>
      <dgm:spPr/>
    </dgm:pt>
    <dgm:pt modelId="{64AC7C82-2970-42F7-A27B-86CF80B233C7}" type="pres">
      <dgm:prSet presAssocID="{89FBE1CC-E08D-4FD8-B5AF-193CAD5EB6CD}" presName="parentLin" presStyleCnt="0"/>
      <dgm:spPr/>
    </dgm:pt>
    <dgm:pt modelId="{D590B8A1-0543-40FF-ADB7-6B72346A79E6}" type="pres">
      <dgm:prSet presAssocID="{89FBE1CC-E08D-4FD8-B5AF-193CAD5EB6CD}" presName="parentLeftMargin" presStyleLbl="node1" presStyleIdx="3" presStyleCnt="5"/>
      <dgm:spPr/>
    </dgm:pt>
    <dgm:pt modelId="{AA8007C7-0A6B-4A04-B6EC-93C59EBA098D}" type="pres">
      <dgm:prSet presAssocID="{89FBE1CC-E08D-4FD8-B5AF-193CAD5EB6CD}" presName="parentText" presStyleLbl="node1" presStyleIdx="4" presStyleCnt="5" custScaleX="125686" custLinFactNeighborX="-33592" custLinFactNeighborY="-12328">
        <dgm:presLayoutVars>
          <dgm:chMax val="0"/>
          <dgm:bulletEnabled val="1"/>
        </dgm:presLayoutVars>
      </dgm:prSet>
      <dgm:spPr/>
    </dgm:pt>
    <dgm:pt modelId="{6A24A97A-FE52-4BBA-8EBA-24A2F5678854}" type="pres">
      <dgm:prSet presAssocID="{89FBE1CC-E08D-4FD8-B5AF-193CAD5EB6CD}" presName="negativeSpace" presStyleCnt="0"/>
      <dgm:spPr/>
    </dgm:pt>
    <dgm:pt modelId="{B8BD22F9-3227-447E-9FF5-46AD70D3ABA7}" type="pres">
      <dgm:prSet presAssocID="{89FBE1CC-E08D-4FD8-B5AF-193CAD5EB6CD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B3A6495E-6D84-43BF-AC41-C8F08C6170C7}" srcId="{9296BBA0-FF40-4143-8682-3FFAB1D1AC4A}" destId="{633296A8-DFCF-4981-933C-130B884CEEAE}" srcOrd="3" destOrd="0" parTransId="{15057599-4409-4133-9FE9-AA87E9D6EC36}" sibTransId="{1B84A2F5-CF46-48BA-A805-73CD861BC182}"/>
    <dgm:cxn modelId="{D1844BAE-3EC0-4EE3-9CAB-8D1178C488D6}" srcId="{9296BBA0-FF40-4143-8682-3FFAB1D1AC4A}" destId="{89FBE1CC-E08D-4FD8-B5AF-193CAD5EB6CD}" srcOrd="4" destOrd="0" parTransId="{C1D61EB3-0261-4035-AC9E-64E7EDCF0A6D}" sibTransId="{30C34BB3-9145-48B2-A2A2-C9496B0115DD}"/>
    <dgm:cxn modelId="{FF45CE0F-5EF8-4F80-93E7-E7B13425B235}" srcId="{AA9097C0-BF22-4957-B93D-0FA9332A313D}" destId="{3B978C0D-3719-4ED4-B9F1-74375BDD43B5}" srcOrd="0" destOrd="0" parTransId="{F90749F6-83F7-4ADC-A956-B5876661310D}" sibTransId="{35161F29-37BB-4A5B-A244-24394E6023C2}"/>
    <dgm:cxn modelId="{0CD91DA6-AA69-4CC0-A089-BF64F7A1BEA8}" type="presOf" srcId="{2398830F-AAF7-42C5-9087-F7D9F7E43C43}" destId="{AD20D7DE-FC27-400D-98D3-076BE5E957C6}" srcOrd="1" destOrd="0" presId="urn:microsoft.com/office/officeart/2005/8/layout/list1"/>
    <dgm:cxn modelId="{85CCF715-E97A-472E-9AF4-82BD8F6A357C}" type="presOf" srcId="{AA9097C0-BF22-4957-B93D-0FA9332A313D}" destId="{26926209-2733-41F8-9084-1CC865AB7C3C}" srcOrd="0" destOrd="0" presId="urn:microsoft.com/office/officeart/2005/8/layout/list1"/>
    <dgm:cxn modelId="{0281F1C8-B074-4FA6-AD67-4B0FAB164BEE}" srcId="{9296BBA0-FF40-4143-8682-3FFAB1D1AC4A}" destId="{AA9097C0-BF22-4957-B93D-0FA9332A313D}" srcOrd="2" destOrd="0" parTransId="{A4BA1539-AD02-4E0D-B6B3-314E9236E24B}" sibTransId="{C05226F9-11E1-4C02-884F-0873FCAF8852}"/>
    <dgm:cxn modelId="{6355C6B4-89E6-463F-A18D-3D105B387FD0}" type="presOf" srcId="{89FBE1CC-E08D-4FD8-B5AF-193CAD5EB6CD}" destId="{D590B8A1-0543-40FF-ADB7-6B72346A79E6}" srcOrd="0" destOrd="0" presId="urn:microsoft.com/office/officeart/2005/8/layout/list1"/>
    <dgm:cxn modelId="{77DF7451-D6AD-4D1F-84BA-196BA47586BE}" type="presOf" srcId="{3B978C0D-3719-4ED4-B9F1-74375BDD43B5}" destId="{EF6E325D-13BF-4BD6-8C52-71E5EEBED41F}" srcOrd="0" destOrd="0" presId="urn:microsoft.com/office/officeart/2005/8/layout/list1"/>
    <dgm:cxn modelId="{21394572-5276-482B-ACAC-4D5240CC793A}" srcId="{9296BBA0-FF40-4143-8682-3FFAB1D1AC4A}" destId="{2398830F-AAF7-42C5-9087-F7D9F7E43C43}" srcOrd="1" destOrd="0" parTransId="{D6C06246-E6B4-43B2-A612-C06B77CA4942}" sibTransId="{446F6113-6D76-474D-A7CF-6B2AC7ADE182}"/>
    <dgm:cxn modelId="{B781EC4C-6C43-4777-BE80-6725EA15A145}" srcId="{89FBE1CC-E08D-4FD8-B5AF-193CAD5EB6CD}" destId="{448E00CA-DB4D-4DB8-9D0A-B171BCB7AF73}" srcOrd="0" destOrd="0" parTransId="{DD3C9A4B-905F-48BC-8E71-DAB0ABA1022F}" sibTransId="{027C067B-A8A8-42C0-9E3A-F22BDD0F00AD}"/>
    <dgm:cxn modelId="{0DECE3AA-828A-48D6-9344-5EF6CF87D9E0}" type="presOf" srcId="{A76A4417-35CD-4F88-885A-62AB8506E15A}" destId="{B8BD22F9-3227-447E-9FF5-46AD70D3ABA7}" srcOrd="0" destOrd="1" presId="urn:microsoft.com/office/officeart/2005/8/layout/list1"/>
    <dgm:cxn modelId="{EB3DFE90-9E2B-478E-BCDF-A65EDE8DDC32}" srcId="{633296A8-DFCF-4981-933C-130B884CEEAE}" destId="{0FB19DD5-D3C2-4E4E-8729-41B858FA0AFB}" srcOrd="0" destOrd="0" parTransId="{E4D85C90-40A7-43BE-BA68-645B46949E32}" sibTransId="{4944F471-F786-4C3E-9B0B-146BB3CB2B62}"/>
    <dgm:cxn modelId="{2350856B-1C5D-4785-95FF-0FF6EE624D4D}" type="presOf" srcId="{AA9097C0-BF22-4957-B93D-0FA9332A313D}" destId="{236F7DFD-F6E7-45E7-BE2E-E242C9119693}" srcOrd="1" destOrd="0" presId="urn:microsoft.com/office/officeart/2005/8/layout/list1"/>
    <dgm:cxn modelId="{8B577DFD-4A0C-453C-A0AC-174AF49DE72B}" srcId="{9296BBA0-FF40-4143-8682-3FFAB1D1AC4A}" destId="{89D3A215-3132-43D0-A4C4-3B9D61CF33F6}" srcOrd="0" destOrd="0" parTransId="{E5FDC302-1E46-438C-A5A6-ACCBBE4F894A}" sibTransId="{B14B8FB1-F1A8-427B-B35A-EE8DAC49C03C}"/>
    <dgm:cxn modelId="{A04A9CC7-910D-47B6-905A-75B89EF97325}" srcId="{2398830F-AAF7-42C5-9087-F7D9F7E43C43}" destId="{184DC1C8-FA75-49FC-BE41-2BE452FE9A36}" srcOrd="0" destOrd="0" parTransId="{5FB1D500-1FBA-4F9F-8E1F-B8194419CC95}" sibTransId="{BBED4A30-BB82-4F19-9263-1B84CFCD0CBB}"/>
    <dgm:cxn modelId="{E6D89451-0F7D-4DEB-B4FA-2D783BE9AEE2}" type="presOf" srcId="{633296A8-DFCF-4981-933C-130B884CEEAE}" destId="{7E1F798C-E93C-48E6-86F2-ED84608CDFFE}" srcOrd="1" destOrd="0" presId="urn:microsoft.com/office/officeart/2005/8/layout/list1"/>
    <dgm:cxn modelId="{C2A4C4DB-45D4-4F65-BA68-3412F8A4525D}" type="presOf" srcId="{184DC1C8-FA75-49FC-BE41-2BE452FE9A36}" destId="{6F4B94A5-9BC6-41A3-A170-4B0345B9F191}" srcOrd="0" destOrd="0" presId="urn:microsoft.com/office/officeart/2005/8/layout/list1"/>
    <dgm:cxn modelId="{F2B99547-661D-4252-85F8-BD2585725FB5}" srcId="{89D3A215-3132-43D0-A4C4-3B9D61CF33F6}" destId="{FF0C947F-33AB-426A-A045-BD294CC3F260}" srcOrd="0" destOrd="0" parTransId="{833460CF-3DC0-493E-8B00-EB79116073EE}" sibTransId="{1BBC1A37-2FA5-4BE5-BD4D-DDCAAC10E704}"/>
    <dgm:cxn modelId="{F8CCBDCE-EE14-46CB-A402-15D43CD878C8}" type="presOf" srcId="{89FBE1CC-E08D-4FD8-B5AF-193CAD5EB6CD}" destId="{AA8007C7-0A6B-4A04-B6EC-93C59EBA098D}" srcOrd="1" destOrd="0" presId="urn:microsoft.com/office/officeart/2005/8/layout/list1"/>
    <dgm:cxn modelId="{F06F70A2-E65D-429E-800D-08A45112A6B8}" srcId="{89FBE1CC-E08D-4FD8-B5AF-193CAD5EB6CD}" destId="{A76A4417-35CD-4F88-885A-62AB8506E15A}" srcOrd="1" destOrd="0" parTransId="{651346FB-9567-452F-93E8-837515438F9C}" sibTransId="{95C22D9A-44C2-4D2D-A751-2682AF5F2C65}"/>
    <dgm:cxn modelId="{B49C130F-EC5F-4F06-B583-C9016148BD4E}" type="presOf" srcId="{9296BBA0-FF40-4143-8682-3FFAB1D1AC4A}" destId="{D14BD238-202C-4D4A-94D7-69A5249FF4EB}" srcOrd="0" destOrd="0" presId="urn:microsoft.com/office/officeart/2005/8/layout/list1"/>
    <dgm:cxn modelId="{3854DD5E-3503-4468-9E36-68A9EA896445}" type="presOf" srcId="{448E00CA-DB4D-4DB8-9D0A-B171BCB7AF73}" destId="{B8BD22F9-3227-447E-9FF5-46AD70D3ABA7}" srcOrd="0" destOrd="0" presId="urn:microsoft.com/office/officeart/2005/8/layout/list1"/>
    <dgm:cxn modelId="{09EFCE65-931A-4431-ABFD-0DA7D4447D57}" type="presOf" srcId="{0FB19DD5-D3C2-4E4E-8729-41B858FA0AFB}" destId="{B40A8919-8C54-40E2-8A78-144D03520772}" srcOrd="0" destOrd="0" presId="urn:microsoft.com/office/officeart/2005/8/layout/list1"/>
    <dgm:cxn modelId="{44781518-E168-4FDA-8D78-D7E7AE6ECB95}" type="presOf" srcId="{2398830F-AAF7-42C5-9087-F7D9F7E43C43}" destId="{3FAF48FD-A3A1-48C9-BA57-EBE0A5B333BB}" srcOrd="0" destOrd="0" presId="urn:microsoft.com/office/officeart/2005/8/layout/list1"/>
    <dgm:cxn modelId="{93E56159-60F3-4142-B269-242929B10500}" type="presOf" srcId="{89D3A215-3132-43D0-A4C4-3B9D61CF33F6}" destId="{70130046-F86C-472E-BF30-D78E3EC445AA}" srcOrd="0" destOrd="0" presId="urn:microsoft.com/office/officeart/2005/8/layout/list1"/>
    <dgm:cxn modelId="{742EF7D7-B1CB-40CB-A7DC-27C29D9E98E0}" type="presOf" srcId="{89D3A215-3132-43D0-A4C4-3B9D61CF33F6}" destId="{5C266521-1955-4943-BEFB-D27E7058B76D}" srcOrd="1" destOrd="0" presId="urn:microsoft.com/office/officeart/2005/8/layout/list1"/>
    <dgm:cxn modelId="{B1D91872-8717-41A8-AA9C-DD0F300C299D}" type="presOf" srcId="{633296A8-DFCF-4981-933C-130B884CEEAE}" destId="{554891E2-F4EC-4F7B-8C3C-C27B258D1F00}" srcOrd="0" destOrd="0" presId="urn:microsoft.com/office/officeart/2005/8/layout/list1"/>
    <dgm:cxn modelId="{A04AD21F-6F7A-4195-B766-6BB980F4A67E}" type="presOf" srcId="{FF0C947F-33AB-426A-A045-BD294CC3F260}" destId="{DE7E0775-E130-41C2-993B-CFA29B00CE39}" srcOrd="0" destOrd="0" presId="urn:microsoft.com/office/officeart/2005/8/layout/list1"/>
    <dgm:cxn modelId="{7B61CF79-8160-4A45-8FE3-362EC02AA85E}" type="presParOf" srcId="{D14BD238-202C-4D4A-94D7-69A5249FF4EB}" destId="{2A0928FD-E6AE-42FE-BD79-463A45F0AD4D}" srcOrd="0" destOrd="0" presId="urn:microsoft.com/office/officeart/2005/8/layout/list1"/>
    <dgm:cxn modelId="{67AB16F9-0F66-4A9D-AFE3-45A8D393173B}" type="presParOf" srcId="{2A0928FD-E6AE-42FE-BD79-463A45F0AD4D}" destId="{70130046-F86C-472E-BF30-D78E3EC445AA}" srcOrd="0" destOrd="0" presId="urn:microsoft.com/office/officeart/2005/8/layout/list1"/>
    <dgm:cxn modelId="{86139305-1C26-4945-A0BA-4623A32E24F4}" type="presParOf" srcId="{2A0928FD-E6AE-42FE-BD79-463A45F0AD4D}" destId="{5C266521-1955-4943-BEFB-D27E7058B76D}" srcOrd="1" destOrd="0" presId="urn:microsoft.com/office/officeart/2005/8/layout/list1"/>
    <dgm:cxn modelId="{94395E98-4C9A-4C1F-9F19-23ECCFF93411}" type="presParOf" srcId="{D14BD238-202C-4D4A-94D7-69A5249FF4EB}" destId="{3D89193C-84B8-44B9-8CCD-610B33EEC597}" srcOrd="1" destOrd="0" presId="urn:microsoft.com/office/officeart/2005/8/layout/list1"/>
    <dgm:cxn modelId="{E58F0C55-28AF-4249-BE37-77316717932D}" type="presParOf" srcId="{D14BD238-202C-4D4A-94D7-69A5249FF4EB}" destId="{DE7E0775-E130-41C2-993B-CFA29B00CE39}" srcOrd="2" destOrd="0" presId="urn:microsoft.com/office/officeart/2005/8/layout/list1"/>
    <dgm:cxn modelId="{746FFDD5-1003-4E88-B54A-15A729615854}" type="presParOf" srcId="{D14BD238-202C-4D4A-94D7-69A5249FF4EB}" destId="{E39D6272-AB60-427E-ABA9-964B7631BE7B}" srcOrd="3" destOrd="0" presId="urn:microsoft.com/office/officeart/2005/8/layout/list1"/>
    <dgm:cxn modelId="{3FA2256A-0E53-409C-86CB-78D8CC543AA5}" type="presParOf" srcId="{D14BD238-202C-4D4A-94D7-69A5249FF4EB}" destId="{34E34A30-A302-46A7-8253-2E47ADE76B07}" srcOrd="4" destOrd="0" presId="urn:microsoft.com/office/officeart/2005/8/layout/list1"/>
    <dgm:cxn modelId="{4467277D-9E68-4FBE-B14B-3D63A7E133F0}" type="presParOf" srcId="{34E34A30-A302-46A7-8253-2E47ADE76B07}" destId="{3FAF48FD-A3A1-48C9-BA57-EBE0A5B333BB}" srcOrd="0" destOrd="0" presId="urn:microsoft.com/office/officeart/2005/8/layout/list1"/>
    <dgm:cxn modelId="{C53D6203-F791-4598-8878-E6E0228127C0}" type="presParOf" srcId="{34E34A30-A302-46A7-8253-2E47ADE76B07}" destId="{AD20D7DE-FC27-400D-98D3-076BE5E957C6}" srcOrd="1" destOrd="0" presId="urn:microsoft.com/office/officeart/2005/8/layout/list1"/>
    <dgm:cxn modelId="{DD8B61CE-3212-46BA-A52B-BAAA9196C97A}" type="presParOf" srcId="{D14BD238-202C-4D4A-94D7-69A5249FF4EB}" destId="{FD76332E-956B-4B46-B275-B8D10ACEAA41}" srcOrd="5" destOrd="0" presId="urn:microsoft.com/office/officeart/2005/8/layout/list1"/>
    <dgm:cxn modelId="{D977BA75-70F3-4816-B7AA-C7DBB3BA0B32}" type="presParOf" srcId="{D14BD238-202C-4D4A-94D7-69A5249FF4EB}" destId="{6F4B94A5-9BC6-41A3-A170-4B0345B9F191}" srcOrd="6" destOrd="0" presId="urn:microsoft.com/office/officeart/2005/8/layout/list1"/>
    <dgm:cxn modelId="{32690347-C0BB-4DDC-B79B-39903E15586D}" type="presParOf" srcId="{D14BD238-202C-4D4A-94D7-69A5249FF4EB}" destId="{A5684280-FDF5-4C75-9C30-C2C240DD0EF3}" srcOrd="7" destOrd="0" presId="urn:microsoft.com/office/officeart/2005/8/layout/list1"/>
    <dgm:cxn modelId="{8E8ABE6F-F92B-4D61-9A75-09012BDDA329}" type="presParOf" srcId="{D14BD238-202C-4D4A-94D7-69A5249FF4EB}" destId="{D39B8242-9933-46FB-B426-D099EB1FE17D}" srcOrd="8" destOrd="0" presId="urn:microsoft.com/office/officeart/2005/8/layout/list1"/>
    <dgm:cxn modelId="{23C05C08-092D-41C2-A893-44059B988C49}" type="presParOf" srcId="{D39B8242-9933-46FB-B426-D099EB1FE17D}" destId="{26926209-2733-41F8-9084-1CC865AB7C3C}" srcOrd="0" destOrd="0" presId="urn:microsoft.com/office/officeart/2005/8/layout/list1"/>
    <dgm:cxn modelId="{93A4423F-F169-4A0C-AD82-0EE522D363C1}" type="presParOf" srcId="{D39B8242-9933-46FB-B426-D099EB1FE17D}" destId="{236F7DFD-F6E7-45E7-BE2E-E242C9119693}" srcOrd="1" destOrd="0" presId="urn:microsoft.com/office/officeart/2005/8/layout/list1"/>
    <dgm:cxn modelId="{553C0551-A0AF-4645-B07A-6CFD285D0B42}" type="presParOf" srcId="{D14BD238-202C-4D4A-94D7-69A5249FF4EB}" destId="{6DE373D6-2750-40BF-AD9C-3AF594D45B00}" srcOrd="9" destOrd="0" presId="urn:microsoft.com/office/officeart/2005/8/layout/list1"/>
    <dgm:cxn modelId="{5E093F2B-FCAA-45D2-BA63-6FE9296FE039}" type="presParOf" srcId="{D14BD238-202C-4D4A-94D7-69A5249FF4EB}" destId="{EF6E325D-13BF-4BD6-8C52-71E5EEBED41F}" srcOrd="10" destOrd="0" presId="urn:microsoft.com/office/officeart/2005/8/layout/list1"/>
    <dgm:cxn modelId="{35D53F5B-C975-4681-AFE3-92D53EE61D85}" type="presParOf" srcId="{D14BD238-202C-4D4A-94D7-69A5249FF4EB}" destId="{D74D24CB-33FF-411B-9D70-BC9B0D96F0F4}" srcOrd="11" destOrd="0" presId="urn:microsoft.com/office/officeart/2005/8/layout/list1"/>
    <dgm:cxn modelId="{49E06ED8-B10F-4E37-9F77-7CDF5CB56AED}" type="presParOf" srcId="{D14BD238-202C-4D4A-94D7-69A5249FF4EB}" destId="{AF518F82-EC3F-42FC-86DF-315DBD005342}" srcOrd="12" destOrd="0" presId="urn:microsoft.com/office/officeart/2005/8/layout/list1"/>
    <dgm:cxn modelId="{B021F361-72E5-4E35-B3BB-3C07E29F7E5C}" type="presParOf" srcId="{AF518F82-EC3F-42FC-86DF-315DBD005342}" destId="{554891E2-F4EC-4F7B-8C3C-C27B258D1F00}" srcOrd="0" destOrd="0" presId="urn:microsoft.com/office/officeart/2005/8/layout/list1"/>
    <dgm:cxn modelId="{84EAC9B1-7D36-4F33-B0E2-C465A62A7145}" type="presParOf" srcId="{AF518F82-EC3F-42FC-86DF-315DBD005342}" destId="{7E1F798C-E93C-48E6-86F2-ED84608CDFFE}" srcOrd="1" destOrd="0" presId="urn:microsoft.com/office/officeart/2005/8/layout/list1"/>
    <dgm:cxn modelId="{B0921957-BDE3-479F-A4CB-ECA06AA02994}" type="presParOf" srcId="{D14BD238-202C-4D4A-94D7-69A5249FF4EB}" destId="{0EF1CAA4-09A1-42C9-8B93-F4042DBADE30}" srcOrd="13" destOrd="0" presId="urn:microsoft.com/office/officeart/2005/8/layout/list1"/>
    <dgm:cxn modelId="{C7CAC208-0833-4449-AEF2-09F660805DBF}" type="presParOf" srcId="{D14BD238-202C-4D4A-94D7-69A5249FF4EB}" destId="{B40A8919-8C54-40E2-8A78-144D03520772}" srcOrd="14" destOrd="0" presId="urn:microsoft.com/office/officeart/2005/8/layout/list1"/>
    <dgm:cxn modelId="{B11E1F17-450A-4FF5-8F61-4F1C9A8F9257}" type="presParOf" srcId="{D14BD238-202C-4D4A-94D7-69A5249FF4EB}" destId="{47FF18FA-9136-4BE8-B2B9-862458128494}" srcOrd="15" destOrd="0" presId="urn:microsoft.com/office/officeart/2005/8/layout/list1"/>
    <dgm:cxn modelId="{AF22A57E-5F3B-4E4E-94CD-9D31779C0BBD}" type="presParOf" srcId="{D14BD238-202C-4D4A-94D7-69A5249FF4EB}" destId="{64AC7C82-2970-42F7-A27B-86CF80B233C7}" srcOrd="16" destOrd="0" presId="urn:microsoft.com/office/officeart/2005/8/layout/list1"/>
    <dgm:cxn modelId="{555AF658-E40E-43B8-9F56-80A3D72B3683}" type="presParOf" srcId="{64AC7C82-2970-42F7-A27B-86CF80B233C7}" destId="{D590B8A1-0543-40FF-ADB7-6B72346A79E6}" srcOrd="0" destOrd="0" presId="urn:microsoft.com/office/officeart/2005/8/layout/list1"/>
    <dgm:cxn modelId="{4E4A6B38-BFF0-4317-BD16-179C93900B9C}" type="presParOf" srcId="{64AC7C82-2970-42F7-A27B-86CF80B233C7}" destId="{AA8007C7-0A6B-4A04-B6EC-93C59EBA098D}" srcOrd="1" destOrd="0" presId="urn:microsoft.com/office/officeart/2005/8/layout/list1"/>
    <dgm:cxn modelId="{9BF0A09B-3ECE-4E30-875E-75676C5D519E}" type="presParOf" srcId="{D14BD238-202C-4D4A-94D7-69A5249FF4EB}" destId="{6A24A97A-FE52-4BBA-8EBA-24A2F5678854}" srcOrd="17" destOrd="0" presId="urn:microsoft.com/office/officeart/2005/8/layout/list1"/>
    <dgm:cxn modelId="{31C0C06A-25BB-49BF-AE48-450E2625A50D}" type="presParOf" srcId="{D14BD238-202C-4D4A-94D7-69A5249FF4EB}" destId="{B8BD22F9-3227-447E-9FF5-46AD70D3ABA7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7E0775-E130-41C2-993B-CFA29B00CE39}">
      <dsp:nvSpPr>
        <dsp:cNvPr id="0" name=""/>
        <dsp:cNvSpPr/>
      </dsp:nvSpPr>
      <dsp:spPr>
        <a:xfrm>
          <a:off x="0" y="233039"/>
          <a:ext cx="10564885" cy="595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9952" tIns="291592" rIns="819952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y-KG" sz="1400" kern="1200" smtClean="0"/>
            <a:t>Во время пандемии в 2020-году была использована гибридная форма обучения.</a:t>
          </a:r>
          <a:endParaRPr lang="ky-KG" sz="1400" kern="1200" dirty="0" smtClean="0"/>
        </a:p>
      </dsp:txBody>
      <dsp:txXfrm>
        <a:off x="0" y="233039"/>
        <a:ext cx="10564885" cy="595350"/>
      </dsp:txXfrm>
    </dsp:sp>
    <dsp:sp modelId="{5C266521-1955-4943-BEFB-D27E7058B76D}">
      <dsp:nvSpPr>
        <dsp:cNvPr id="0" name=""/>
        <dsp:cNvSpPr/>
      </dsp:nvSpPr>
      <dsp:spPr>
        <a:xfrm>
          <a:off x="350796" y="14665"/>
          <a:ext cx="9295006" cy="41328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529" tIns="0" rIns="27952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1600" kern="1200" dirty="0" smtClean="0">
              <a:solidFill>
                <a:schemeClr val="tx2"/>
              </a:solidFill>
            </a:rPr>
            <a:t>Форма обучения – очная</a:t>
          </a:r>
          <a:r>
            <a:rPr lang="en-US" sz="1600" kern="1200" dirty="0" smtClean="0">
              <a:solidFill>
                <a:schemeClr val="tx2"/>
              </a:solidFill>
            </a:rPr>
            <a:t> </a:t>
          </a:r>
          <a:r>
            <a:rPr lang="ru-RU" sz="1600" kern="1200" dirty="0" smtClean="0">
              <a:solidFill>
                <a:schemeClr val="tx2"/>
              </a:solidFill>
            </a:rPr>
            <a:t>и дневная</a:t>
          </a:r>
          <a:r>
            <a:rPr lang="ky-KG" sz="1600" kern="1200" dirty="0" smtClean="0">
              <a:solidFill>
                <a:schemeClr val="tx2"/>
              </a:solidFill>
            </a:rPr>
            <a:t>. 	</a:t>
          </a:r>
          <a:endParaRPr lang="en-US" sz="1600" kern="1200" dirty="0">
            <a:solidFill>
              <a:schemeClr val="tx2"/>
            </a:solidFill>
          </a:endParaRPr>
        </a:p>
      </dsp:txBody>
      <dsp:txXfrm>
        <a:off x="370971" y="34840"/>
        <a:ext cx="9254656" cy="372930"/>
      </dsp:txXfrm>
    </dsp:sp>
    <dsp:sp modelId="{6F4B94A5-9BC6-41A3-A170-4B0345B9F191}">
      <dsp:nvSpPr>
        <dsp:cNvPr id="0" name=""/>
        <dsp:cNvSpPr/>
      </dsp:nvSpPr>
      <dsp:spPr>
        <a:xfrm>
          <a:off x="0" y="1110629"/>
          <a:ext cx="10564885" cy="595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9952" tIns="291592" rIns="819952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smtClean="0"/>
            <a:t>Успешным докторантам предоставляется стипендия.</a:t>
          </a:r>
          <a:endParaRPr lang="ru-RU" sz="1400" kern="1200" dirty="0" smtClean="0"/>
        </a:p>
      </dsp:txBody>
      <dsp:txXfrm>
        <a:off x="0" y="1110629"/>
        <a:ext cx="10564885" cy="595350"/>
      </dsp:txXfrm>
    </dsp:sp>
    <dsp:sp modelId="{AD20D7DE-FC27-400D-98D3-076BE5E957C6}">
      <dsp:nvSpPr>
        <dsp:cNvPr id="0" name=""/>
        <dsp:cNvSpPr/>
      </dsp:nvSpPr>
      <dsp:spPr>
        <a:xfrm>
          <a:off x="350796" y="853039"/>
          <a:ext cx="9295006" cy="41328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529" tIns="0" rIns="27952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solidFill>
                <a:schemeClr val="tx2"/>
              </a:solidFill>
            </a:rPr>
            <a:t>Обучение – бесплатное. </a:t>
          </a:r>
          <a:endParaRPr lang="ru-RU" sz="1600" kern="1200" dirty="0" smtClean="0">
            <a:solidFill>
              <a:schemeClr val="tx2"/>
            </a:solidFill>
          </a:endParaRPr>
        </a:p>
      </dsp:txBody>
      <dsp:txXfrm>
        <a:off x="370971" y="873214"/>
        <a:ext cx="9254656" cy="372930"/>
      </dsp:txXfrm>
    </dsp:sp>
    <dsp:sp modelId="{EF6E325D-13BF-4BD6-8C52-71E5EEBED41F}">
      <dsp:nvSpPr>
        <dsp:cNvPr id="0" name=""/>
        <dsp:cNvSpPr/>
      </dsp:nvSpPr>
      <dsp:spPr>
        <a:xfrm>
          <a:off x="0" y="1988219"/>
          <a:ext cx="10564885" cy="595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9952" tIns="291592" rIns="819952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smtClean="0"/>
            <a:t>При необходимости можно продлить еще на 4 семестра.</a:t>
          </a:r>
          <a:endParaRPr lang="ky-KG" sz="1400" kern="1200" dirty="0" smtClean="0"/>
        </a:p>
      </dsp:txBody>
      <dsp:txXfrm>
        <a:off x="0" y="1988219"/>
        <a:ext cx="10564885" cy="595350"/>
      </dsp:txXfrm>
    </dsp:sp>
    <dsp:sp modelId="{236F7DFD-F6E7-45E7-BE2E-E242C9119693}">
      <dsp:nvSpPr>
        <dsp:cNvPr id="0" name=""/>
        <dsp:cNvSpPr/>
      </dsp:nvSpPr>
      <dsp:spPr>
        <a:xfrm>
          <a:off x="350796" y="1730629"/>
          <a:ext cx="9295006" cy="41328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529" tIns="0" rIns="27952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solidFill>
                <a:schemeClr val="tx2"/>
              </a:solidFill>
            </a:rPr>
            <a:t>Продолжительность обучения по программе докторантуры (</a:t>
          </a:r>
          <a:r>
            <a:rPr lang="en-US" sz="1600" kern="1200" smtClean="0">
              <a:solidFill>
                <a:schemeClr val="tx2"/>
              </a:solidFill>
            </a:rPr>
            <a:t>PhD)</a:t>
          </a:r>
          <a:r>
            <a:rPr lang="ru-RU" sz="1600" kern="1200" smtClean="0">
              <a:solidFill>
                <a:schemeClr val="tx2"/>
              </a:solidFill>
            </a:rPr>
            <a:t> - не менее 4-х лет, т.е. 8 семестров. </a:t>
          </a:r>
          <a:endParaRPr lang="ru-RU" sz="1600" kern="1200" dirty="0" smtClean="0">
            <a:solidFill>
              <a:schemeClr val="tx2"/>
            </a:solidFill>
          </a:endParaRPr>
        </a:p>
      </dsp:txBody>
      <dsp:txXfrm>
        <a:off x="370971" y="1750804"/>
        <a:ext cx="9254656" cy="372930"/>
      </dsp:txXfrm>
    </dsp:sp>
    <dsp:sp modelId="{B40A8919-8C54-40E2-8A78-144D03520772}">
      <dsp:nvSpPr>
        <dsp:cNvPr id="0" name=""/>
        <dsp:cNvSpPr/>
      </dsp:nvSpPr>
      <dsp:spPr>
        <a:xfrm>
          <a:off x="0" y="2865809"/>
          <a:ext cx="10564885" cy="595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9952" tIns="291592" rIns="819952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smtClean="0"/>
            <a:t>Доступны курсы на иностранном языке.</a:t>
          </a:r>
          <a:endParaRPr lang="ru-RU" sz="1400" kern="1200" dirty="0" smtClean="0"/>
        </a:p>
      </dsp:txBody>
      <dsp:txXfrm>
        <a:off x="0" y="2865809"/>
        <a:ext cx="10564885" cy="595350"/>
      </dsp:txXfrm>
    </dsp:sp>
    <dsp:sp modelId="{7E1F798C-E93C-48E6-86F2-ED84608CDFFE}">
      <dsp:nvSpPr>
        <dsp:cNvPr id="0" name=""/>
        <dsp:cNvSpPr/>
      </dsp:nvSpPr>
      <dsp:spPr>
        <a:xfrm>
          <a:off x="350796" y="2608219"/>
          <a:ext cx="9295006" cy="41328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529" tIns="0" rIns="27952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solidFill>
                <a:schemeClr val="tx2"/>
              </a:solidFill>
            </a:rPr>
            <a:t>Язык обучения -  кыргызский и турецкие языки. </a:t>
          </a:r>
          <a:endParaRPr lang="ru-RU" sz="1600" kern="1200" dirty="0" smtClean="0">
            <a:solidFill>
              <a:schemeClr val="tx2"/>
            </a:solidFill>
          </a:endParaRPr>
        </a:p>
      </dsp:txBody>
      <dsp:txXfrm>
        <a:off x="370971" y="2628394"/>
        <a:ext cx="9254656" cy="372930"/>
      </dsp:txXfrm>
    </dsp:sp>
    <dsp:sp modelId="{B8BD22F9-3227-447E-9FF5-46AD70D3ABA7}">
      <dsp:nvSpPr>
        <dsp:cNvPr id="0" name=""/>
        <dsp:cNvSpPr/>
      </dsp:nvSpPr>
      <dsp:spPr>
        <a:xfrm>
          <a:off x="0" y="3743399"/>
          <a:ext cx="10564885" cy="815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9952" tIns="291592" rIns="819952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2 профессора или </a:t>
          </a:r>
          <a:endParaRPr lang="ru-RU" sz="1400" kern="1200" dirty="0" smtClean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1 профессор и 2 доцента.</a:t>
          </a:r>
          <a:endParaRPr lang="en-US" sz="1400" kern="1200" dirty="0"/>
        </a:p>
      </dsp:txBody>
      <dsp:txXfrm>
        <a:off x="0" y="3743399"/>
        <a:ext cx="10564885" cy="815850"/>
      </dsp:txXfrm>
    </dsp:sp>
    <dsp:sp modelId="{AA8007C7-0A6B-4A04-B6EC-93C59EBA098D}">
      <dsp:nvSpPr>
        <dsp:cNvPr id="0" name=""/>
        <dsp:cNvSpPr/>
      </dsp:nvSpPr>
      <dsp:spPr>
        <a:xfrm>
          <a:off x="350796" y="3485809"/>
          <a:ext cx="9295006" cy="41328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529" tIns="0" rIns="27952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solidFill>
                <a:schemeClr val="tx2"/>
              </a:solidFill>
            </a:rPr>
            <a:t>Для открытия программы, на профильном отделении должны быть </a:t>
          </a:r>
          <a:endParaRPr lang="ru-RU" sz="1600" kern="1200" dirty="0" smtClean="0">
            <a:solidFill>
              <a:schemeClr val="tx2"/>
            </a:solidFill>
          </a:endParaRPr>
        </a:p>
      </dsp:txBody>
      <dsp:txXfrm>
        <a:off x="370971" y="3505984"/>
        <a:ext cx="9254656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30-Oct-24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43285" y="602346"/>
            <a:ext cx="1905000" cy="1905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30-Oct-24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30-Oct-24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30-Oct-24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46049" y="702156"/>
            <a:ext cx="1021274" cy="102127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30-Oct-24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30-Oct-24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30-Oct-24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30-Oct-24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30-Oct-24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30-Oct-24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30-Oct-24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30-Oct-24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Требования к структуре и содержанию </a:t>
            </a:r>
            <a:br>
              <a:rPr lang="ru-RU" dirty="0" smtClean="0"/>
            </a:br>
            <a:r>
              <a:rPr lang="en-US" dirty="0" smtClean="0"/>
              <a:t>PhD</a:t>
            </a:r>
            <a:r>
              <a:rPr lang="ru-RU" dirty="0" smtClean="0"/>
              <a:t> диссертации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844065"/>
            <a:ext cx="9176955" cy="590321"/>
          </a:xfrm>
        </p:spPr>
        <p:txBody>
          <a:bodyPr/>
          <a:lstStyle/>
          <a:p>
            <a:pPr algn="r"/>
            <a:r>
              <a:rPr lang="ru-RU" dirty="0" smtClean="0"/>
              <a:t>Университет "</a:t>
            </a:r>
            <a:r>
              <a:rPr lang="ru-RU" dirty="0" err="1" smtClean="0"/>
              <a:t>Манас</a:t>
            </a:r>
            <a:r>
              <a:rPr lang="ru-RU" dirty="0" smtClean="0"/>
              <a:t>"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224160" y="5568287"/>
            <a:ext cx="23505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>
                <a:solidFill>
                  <a:schemeClr val="bg1"/>
                </a:solidFill>
              </a:rPr>
              <a:t>Рита </a:t>
            </a:r>
            <a:r>
              <a:rPr lang="ru-RU" dirty="0" err="1">
                <a:solidFill>
                  <a:schemeClr val="bg1"/>
                </a:solidFill>
              </a:rPr>
              <a:t>Исмаилова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ru-RU" dirty="0" err="1" smtClean="0">
                <a:solidFill>
                  <a:schemeClr val="bg1"/>
                </a:solidFill>
              </a:rPr>
              <a:t>Сейил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Нажимудинова</a:t>
            </a:r>
            <a:endParaRPr lang="ru-RU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37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y-KG" smtClean="0"/>
              <a:t>Требования к научным руководителям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ky-KG" dirty="0" smtClean="0"/>
          </a:p>
          <a:p>
            <a:r>
              <a:rPr lang="ky-KG" dirty="0" smtClean="0"/>
              <a:t>Руководитель должен успешно завершить руководство не менее одной магистерской диссертацией;</a:t>
            </a:r>
          </a:p>
          <a:p>
            <a:r>
              <a:rPr lang="ky-KG" dirty="0" smtClean="0"/>
              <a:t>Если диссертация пишется на иностранном языке, то руководитель должен владеть международным сертификатом на знание ин.языка.</a:t>
            </a:r>
          </a:p>
          <a:p>
            <a:r>
              <a:rPr lang="ky-KG" dirty="0" smtClean="0"/>
              <a:t>Руководитель должен иметь </a:t>
            </a:r>
          </a:p>
          <a:p>
            <a:pPr lvl="1"/>
            <a:r>
              <a:rPr lang="ky-KG" dirty="0" smtClean="0"/>
              <a:t>не менее 2-х публикаций в журналах индексируемых в  </a:t>
            </a:r>
            <a:r>
              <a:rPr lang="en-US" dirty="0" smtClean="0"/>
              <a:t>Web of Science </a:t>
            </a:r>
            <a:r>
              <a:rPr lang="ky-KG" dirty="0" smtClean="0"/>
              <a:t>и </a:t>
            </a:r>
            <a:r>
              <a:rPr lang="en-US" dirty="0" smtClean="0"/>
              <a:t>Scopus</a:t>
            </a:r>
            <a:r>
              <a:rPr lang="ru-RU" dirty="0" smtClean="0"/>
              <a:t> за последние 5 лет</a:t>
            </a:r>
          </a:p>
          <a:p>
            <a:pPr lvl="1"/>
            <a:r>
              <a:rPr lang="ru-RU" dirty="0" smtClean="0"/>
              <a:t>доклады, сделанные в международных научно-практических конференциях. </a:t>
            </a:r>
          </a:p>
          <a:p>
            <a:r>
              <a:rPr lang="ru-RU" dirty="0" smtClean="0"/>
              <a:t>Также, в </a:t>
            </a:r>
            <a:r>
              <a:rPr lang="ru-RU" dirty="0"/>
              <a:t>случае </a:t>
            </a:r>
            <a:r>
              <a:rPr lang="ru-RU" dirty="0" smtClean="0"/>
              <a:t>необходимости, предусмотрено научное со-руководительство среди отечественных и зарубежных ученых.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115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Общие сведения о структуре 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PhD</a:t>
            </a:r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программ в Университете "</a:t>
            </a:r>
            <a:r>
              <a:rPr lang="ru-RU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Манас</a:t>
            </a:r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"</a:t>
            </a:r>
          </a:p>
          <a:p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Требования к научным руководителям</a:t>
            </a:r>
          </a:p>
          <a:p>
            <a:r>
              <a:rPr lang="ru-RU" dirty="0"/>
              <a:t>Когда </a:t>
            </a:r>
            <a:r>
              <a:rPr lang="ru-RU" dirty="0" smtClean="0"/>
              <a:t>докторант </a:t>
            </a:r>
            <a:r>
              <a:rPr lang="ru-RU" dirty="0"/>
              <a:t>может приступить к диссертации</a:t>
            </a:r>
            <a:endParaRPr lang="ru-RU" dirty="0" smtClean="0"/>
          </a:p>
          <a:p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Структура и содержание 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PhD</a:t>
            </a:r>
            <a:r>
              <a:rPr lang="tr-TR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диссертации</a:t>
            </a:r>
          </a:p>
          <a:p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96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Когда диссертант может приступить к диссертации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После успешной сдачи письменного и устного квалификационного экзамена докторант </a:t>
            </a:r>
            <a:r>
              <a:rPr lang="ky-KG" dirty="0"/>
              <a:t> должен приготовить план-проспект своей диссертационной </a:t>
            </a:r>
            <a:r>
              <a:rPr lang="ru-RU" dirty="0"/>
              <a:t>работы с исследовательской целью и на</a:t>
            </a:r>
            <a:r>
              <a:rPr lang="ky-KG" dirty="0"/>
              <a:t>учными методами. </a:t>
            </a:r>
            <a:endParaRPr lang="ky-KG" dirty="0" smtClean="0"/>
          </a:p>
          <a:p>
            <a:r>
              <a:rPr lang="ky-KG" dirty="0" smtClean="0"/>
              <a:t>Защищает </a:t>
            </a:r>
            <a:r>
              <a:rPr lang="ky-KG" dirty="0"/>
              <a:t>его перед диссертационной или консультационной </a:t>
            </a:r>
            <a:r>
              <a:rPr lang="ky-KG" dirty="0" smtClean="0"/>
              <a:t>комиссией (утверждается </a:t>
            </a:r>
            <a:r>
              <a:rPr lang="ky-KG" dirty="0"/>
              <a:t>Советом института с представления профильного </a:t>
            </a:r>
            <a:r>
              <a:rPr lang="ky-KG" dirty="0" smtClean="0"/>
              <a:t>отделения).</a:t>
            </a:r>
          </a:p>
          <a:p>
            <a:r>
              <a:rPr lang="ru-RU" dirty="0" smtClean="0"/>
              <a:t>Защиту </a:t>
            </a:r>
            <a:r>
              <a:rPr lang="ky-KG" dirty="0"/>
              <a:t>план-проспекта </a:t>
            </a:r>
            <a:r>
              <a:rPr lang="ru-RU" dirty="0"/>
              <a:t>заслушивает комиссия из 5 членов включающего</a:t>
            </a:r>
            <a:r>
              <a:rPr lang="ru-RU" dirty="0" smtClean="0"/>
              <a:t>:</a:t>
            </a:r>
          </a:p>
          <a:p>
            <a:pPr lvl="1"/>
            <a:r>
              <a:rPr lang="ru-RU" dirty="0"/>
              <a:t>Научного руководителя и со-руководителя. </a:t>
            </a:r>
          </a:p>
          <a:p>
            <a:pPr lvl="1"/>
            <a:r>
              <a:rPr lang="ru-RU" dirty="0"/>
              <a:t>Один из членов жюри может быть приглашен из родственных направлений. </a:t>
            </a:r>
          </a:p>
          <a:p>
            <a:pPr lvl="1"/>
            <a:r>
              <a:rPr lang="ru-RU" dirty="0"/>
              <a:t>Один из членов жюри может быть приглашен из другого вуза. </a:t>
            </a:r>
          </a:p>
          <a:p>
            <a:pPr lvl="1"/>
            <a:r>
              <a:rPr lang="ru-RU" dirty="0"/>
              <a:t>Один из них должен быть из ППС отделения, который работает на полной ставке.</a:t>
            </a:r>
          </a:p>
          <a:p>
            <a:pPr lvl="1"/>
            <a:r>
              <a:rPr lang="ru-RU" dirty="0"/>
              <a:t>По рекомендации жюри Ученый совет института утверждает тему диссертации</a:t>
            </a:r>
            <a:r>
              <a:rPr lang="ru-RU" dirty="0" smtClean="0"/>
              <a:t>.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3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Общие сведения о структуре 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PhD</a:t>
            </a:r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программ в Университете "</a:t>
            </a:r>
            <a:r>
              <a:rPr lang="ru-RU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Манас</a:t>
            </a:r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"</a:t>
            </a:r>
          </a:p>
          <a:p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Требования к научным руководителям</a:t>
            </a:r>
          </a:p>
          <a:p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Когда </a:t>
            </a:r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докторант 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может приступить к диссертации</a:t>
            </a:r>
            <a:endParaRPr lang="ru-RU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ru-RU" dirty="0"/>
              <a:t>Структура и содержание </a:t>
            </a:r>
            <a:r>
              <a:rPr lang="en-US" dirty="0"/>
              <a:t>PhD</a:t>
            </a:r>
            <a:r>
              <a:rPr lang="tr-TR" dirty="0"/>
              <a:t> </a:t>
            </a:r>
            <a:r>
              <a:rPr lang="ru-RU" dirty="0"/>
              <a:t>диссертации</a:t>
            </a:r>
          </a:p>
          <a:p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29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диссертации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Раздел</a:t>
            </a:r>
            <a:r>
              <a:rPr lang="ru-RU" dirty="0" smtClean="0"/>
              <a:t> </a:t>
            </a:r>
            <a:r>
              <a:rPr lang="ru-RU" dirty="0"/>
              <a:t>I [Введение]</a:t>
            </a:r>
          </a:p>
          <a:p>
            <a:r>
              <a:rPr lang="ru-RU" dirty="0"/>
              <a:t>Раздел</a:t>
            </a:r>
            <a:r>
              <a:rPr lang="ru-RU" dirty="0" smtClean="0"/>
              <a:t> </a:t>
            </a:r>
            <a:r>
              <a:rPr lang="ru-RU" dirty="0"/>
              <a:t>II [Общие сведения]</a:t>
            </a:r>
          </a:p>
          <a:p>
            <a:r>
              <a:rPr lang="ru-RU" dirty="0"/>
              <a:t>Раздел</a:t>
            </a:r>
            <a:r>
              <a:rPr lang="ru-RU" dirty="0" smtClean="0"/>
              <a:t> </a:t>
            </a:r>
            <a:r>
              <a:rPr lang="ru-RU" dirty="0"/>
              <a:t>III [Материалы и методы]</a:t>
            </a:r>
          </a:p>
          <a:p>
            <a:r>
              <a:rPr lang="ru-RU" dirty="0" smtClean="0"/>
              <a:t>Раздел </a:t>
            </a:r>
            <a:r>
              <a:rPr lang="ru-RU" dirty="0"/>
              <a:t>IV [Результаты]</a:t>
            </a:r>
          </a:p>
          <a:p>
            <a:r>
              <a:rPr lang="ru-RU" dirty="0" smtClean="0"/>
              <a:t>Раздел </a:t>
            </a:r>
            <a:r>
              <a:rPr lang="ru-RU" dirty="0"/>
              <a:t>V [Обсуждение, заключение и рекомендации]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13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Структура диссертации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Раздел I [Введение]</a:t>
            </a:r>
          </a:p>
          <a:p>
            <a:pPr lvl="1"/>
            <a:r>
              <a:rPr lang="ru-RU" dirty="0" smtClean="0"/>
              <a:t>Введение в тему</a:t>
            </a:r>
          </a:p>
          <a:p>
            <a:pPr lvl="1"/>
            <a:r>
              <a:rPr lang="ru-RU" dirty="0" smtClean="0"/>
              <a:t>Проблематика</a:t>
            </a:r>
          </a:p>
          <a:p>
            <a:pPr lvl="1"/>
            <a:r>
              <a:rPr lang="ru-RU" dirty="0" smtClean="0"/>
              <a:t>Постановка целей и задач исследования</a:t>
            </a:r>
          </a:p>
          <a:p>
            <a:pPr lvl="1"/>
            <a:r>
              <a:rPr lang="ru-RU" dirty="0" smtClean="0"/>
              <a:t>Актуальность</a:t>
            </a:r>
          </a:p>
        </p:txBody>
      </p:sp>
    </p:spTree>
    <p:extLst>
      <p:ext uri="{BB962C8B-B14F-4D97-AF65-F5344CB8AC3E}">
        <p14:creationId xmlns:p14="http://schemas.microsoft.com/office/powerpoint/2010/main" val="22101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диссертации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Раздел </a:t>
            </a:r>
            <a:r>
              <a:rPr lang="ru-RU" dirty="0"/>
              <a:t>II [Общие сведения]</a:t>
            </a:r>
          </a:p>
          <a:p>
            <a:pPr lvl="1"/>
            <a:r>
              <a:rPr lang="ru-RU" dirty="0" smtClean="0"/>
              <a:t>Обзор литературы</a:t>
            </a:r>
          </a:p>
          <a:p>
            <a:pPr lvl="1"/>
            <a:r>
              <a:rPr lang="ru-RU" dirty="0" smtClean="0"/>
              <a:t>Краткая аналитика исследование по теме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17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диссертации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Раздел </a:t>
            </a:r>
            <a:r>
              <a:rPr lang="ru-RU" dirty="0"/>
              <a:t>III [Материалы и методы]</a:t>
            </a:r>
          </a:p>
          <a:p>
            <a:pPr lvl="1"/>
            <a:r>
              <a:rPr lang="ru-RU" dirty="0" smtClean="0"/>
              <a:t>Постановка исследовательских вопросов</a:t>
            </a:r>
          </a:p>
          <a:p>
            <a:pPr lvl="1"/>
            <a:r>
              <a:rPr lang="ru-RU" dirty="0" smtClean="0"/>
              <a:t>Построение гипотезы</a:t>
            </a:r>
          </a:p>
          <a:p>
            <a:pPr lvl="1"/>
            <a:r>
              <a:rPr lang="ru-RU" dirty="0" smtClean="0"/>
              <a:t>Информация по сбору данных</a:t>
            </a:r>
          </a:p>
          <a:p>
            <a:pPr lvl="1"/>
            <a:r>
              <a:rPr lang="ru-RU" dirty="0" smtClean="0"/>
              <a:t>Процедура обработки данных и методы анализа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46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диссертации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Раздел </a:t>
            </a:r>
            <a:r>
              <a:rPr lang="ru-RU" dirty="0"/>
              <a:t>IV [Результаты]</a:t>
            </a:r>
          </a:p>
          <a:p>
            <a:pPr lvl="1"/>
            <a:r>
              <a:rPr lang="ru-RU" dirty="0" smtClean="0"/>
              <a:t>Презентация результатов по каждому исследовательскому вопросу (гипотезе)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диссертации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Обязательные требования</a:t>
            </a:r>
            <a:endParaRPr lang="ru-RU" dirty="0"/>
          </a:p>
          <a:p>
            <a:pPr lvl="1"/>
            <a:r>
              <a:rPr lang="ru-RU" dirty="0"/>
              <a:t>Декларация соответствия этическим </a:t>
            </a:r>
            <a:r>
              <a:rPr lang="ru-RU" dirty="0" smtClean="0"/>
              <a:t>нормам</a:t>
            </a:r>
            <a:endParaRPr lang="en-US" dirty="0" smtClean="0"/>
          </a:p>
          <a:p>
            <a:pPr lvl="1"/>
            <a:r>
              <a:rPr lang="ru-RU" dirty="0" smtClean="0"/>
              <a:t>Отчет об </a:t>
            </a:r>
            <a:r>
              <a:rPr lang="ru-RU" dirty="0" err="1" smtClean="0"/>
              <a:t>уровене</a:t>
            </a:r>
            <a:r>
              <a:rPr lang="ru-RU" dirty="0" smtClean="0"/>
              <a:t> </a:t>
            </a:r>
            <a:r>
              <a:rPr lang="ru-RU" dirty="0"/>
              <a:t>оригинальности диссертации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450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Общие сведения о структуре </a:t>
            </a:r>
            <a:r>
              <a:rPr lang="en-US" dirty="0" smtClean="0"/>
              <a:t>PhD</a:t>
            </a:r>
            <a:r>
              <a:rPr lang="ru-RU" dirty="0" smtClean="0"/>
              <a:t> программ в Университете "</a:t>
            </a:r>
            <a:r>
              <a:rPr lang="ru-RU" dirty="0" err="1" smtClean="0"/>
              <a:t>Манас</a:t>
            </a:r>
            <a:r>
              <a:rPr lang="ru-RU" dirty="0" smtClean="0"/>
              <a:t>"</a:t>
            </a:r>
          </a:p>
          <a:p>
            <a:r>
              <a:rPr lang="ru-RU" dirty="0" smtClean="0"/>
              <a:t>Требования к научным руководителям</a:t>
            </a:r>
          </a:p>
          <a:p>
            <a:r>
              <a:rPr lang="ru-RU" dirty="0"/>
              <a:t>Когда докторант может приступить к диссертации</a:t>
            </a:r>
          </a:p>
          <a:p>
            <a:r>
              <a:rPr lang="ru-RU" dirty="0" smtClean="0"/>
              <a:t>Структура и содержание </a:t>
            </a:r>
            <a:r>
              <a:rPr lang="en-US" dirty="0" smtClean="0"/>
              <a:t>PhD</a:t>
            </a:r>
            <a:r>
              <a:rPr lang="tr-TR" dirty="0" smtClean="0"/>
              <a:t> </a:t>
            </a:r>
            <a:r>
              <a:rPr lang="ru-RU" dirty="0" smtClean="0"/>
              <a:t>диссертации</a:t>
            </a:r>
          </a:p>
          <a:p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90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диссертации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Раздел </a:t>
            </a:r>
            <a:r>
              <a:rPr lang="ru-RU" dirty="0"/>
              <a:t>V [Обсуждение, заключение и рекомендации</a:t>
            </a:r>
            <a:r>
              <a:rPr lang="ru-RU" dirty="0" smtClean="0"/>
              <a:t>]</a:t>
            </a:r>
          </a:p>
          <a:p>
            <a:pPr lvl="1"/>
            <a:r>
              <a:rPr lang="ru-RU" dirty="0" smtClean="0"/>
              <a:t>Обсуждение полученных результатов</a:t>
            </a:r>
          </a:p>
          <a:p>
            <a:pPr lvl="1"/>
            <a:r>
              <a:rPr lang="ru-RU" dirty="0" smtClean="0"/>
              <a:t>Сравнение с результатами других исследований</a:t>
            </a:r>
          </a:p>
          <a:p>
            <a:pPr lvl="1"/>
            <a:r>
              <a:rPr lang="ru-RU" dirty="0" smtClean="0"/>
              <a:t>Обсуждение причин схожести и различий</a:t>
            </a:r>
          </a:p>
          <a:p>
            <a:pPr lvl="1"/>
            <a:r>
              <a:rPr lang="ru-RU" dirty="0" smtClean="0"/>
              <a:t>Заключение и рекомендации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42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Спасибо за внимание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67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Общие сведения о структуре </a:t>
            </a:r>
            <a:r>
              <a:rPr lang="en-US" dirty="0" smtClean="0"/>
              <a:t>PhD</a:t>
            </a:r>
            <a:r>
              <a:rPr lang="ru-RU" dirty="0" smtClean="0"/>
              <a:t> программ в Университете "</a:t>
            </a:r>
            <a:r>
              <a:rPr lang="ru-RU" dirty="0" err="1" smtClean="0"/>
              <a:t>Манас</a:t>
            </a:r>
            <a:r>
              <a:rPr lang="ru-RU" dirty="0" smtClean="0"/>
              <a:t>"</a:t>
            </a:r>
          </a:p>
          <a:p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Требования к научным руководителям</a:t>
            </a:r>
          </a:p>
          <a:p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Когда докторант может приступить к диссертации</a:t>
            </a:r>
          </a:p>
          <a:p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Структура и содержание 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PhD</a:t>
            </a:r>
            <a:r>
              <a:rPr lang="tr-TR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диссертации</a:t>
            </a:r>
          </a:p>
          <a:p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История создания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mtClean="0"/>
              <a:t>Кыргызско-Турецкий университет «Манас» был создан в 1995-году на основании договора между Правительством Кыргызской Республики и Правительством Турецкой Республики о создании Кыргызско-Турецкого университета имени «Манас» в столице Кыргызстана г. Бишкек. </a:t>
            </a:r>
          </a:p>
          <a:p>
            <a:r>
              <a:rPr lang="ru-RU" smtClean="0"/>
              <a:t>Первый набор студентов в университет осуществлен в 1997-1998 учебном году на направления «тюркология», «история», «менеджмент» и «компьютерная инженерия». </a:t>
            </a:r>
          </a:p>
          <a:p>
            <a:r>
              <a:rPr lang="ru-RU" smtClean="0"/>
              <a:t>Если в далеком 1997-году обучались 86 студентов, которым преподавали 38 преподавателей, то сегодня в университете обучаются 5412 студентов. За 20 лет своего существования университет выпустил 9486 студентов.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988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 </a:t>
            </a:r>
            <a:r>
              <a:rPr lang="ru-RU" smtClean="0"/>
              <a:t>результаты реализации </a:t>
            </a:r>
            <a:r>
              <a:rPr lang="en-US" smtClean="0"/>
              <a:t>PhD </a:t>
            </a:r>
            <a:r>
              <a:rPr lang="ru-RU" smtClean="0"/>
              <a:t>программ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Первый прием на </a:t>
            </a:r>
            <a:r>
              <a:rPr lang="en-US" sz="2400" dirty="0" smtClean="0"/>
              <a:t>PhD </a:t>
            </a:r>
            <a:r>
              <a:rPr lang="ru-RU" sz="2400" dirty="0" smtClean="0"/>
              <a:t>программы осуществлен в 2001-2002 учебном году.</a:t>
            </a:r>
          </a:p>
          <a:p>
            <a:r>
              <a:rPr lang="ru-RU" sz="2400" dirty="0" smtClean="0"/>
              <a:t>В 2024-2025 учебном году реализуются 15 программ.</a:t>
            </a:r>
          </a:p>
          <a:p>
            <a:r>
              <a:rPr lang="ru-RU" sz="2400" dirty="0" smtClean="0"/>
              <a:t>Выпущено более 120 докторов философии, </a:t>
            </a:r>
          </a:p>
          <a:p>
            <a:pPr lvl="1"/>
            <a:r>
              <a:rPr lang="ru-RU" sz="2000" dirty="0" smtClean="0"/>
              <a:t>114 из социально-гуманитарных направлений, </a:t>
            </a:r>
          </a:p>
          <a:p>
            <a:pPr lvl="1"/>
            <a:r>
              <a:rPr lang="ru-RU" sz="2000" dirty="0" smtClean="0"/>
              <a:t>11 из естественных наук. </a:t>
            </a:r>
          </a:p>
          <a:p>
            <a:pPr lvl="1"/>
            <a:r>
              <a:rPr lang="ru-RU" sz="2000" dirty="0" smtClean="0"/>
              <a:t>45% из них граждане КР.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56077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ОБЩИЕ СВЕДЕНИЯ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483127797"/>
              </p:ext>
            </p:extLst>
          </p:nvPr>
        </p:nvGraphicFramePr>
        <p:xfrm>
          <a:off x="940177" y="2101755"/>
          <a:ext cx="10564885" cy="4585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8043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 bwMode="auto">
          <a:xfrm>
            <a:off x="2105025" y="687389"/>
            <a:ext cx="7989888" cy="808903"/>
          </a:xfrm>
        </p:spPr>
        <p:txBody>
          <a:bodyPr wrap="square" numCol="1" anchor="ctr" anchorCtr="0" compatLnSpc="1">
            <a:prstTxWarp prst="textNoShape">
              <a:avLst/>
            </a:prstTxWarp>
            <a:noAutofit/>
          </a:bodyPr>
          <a:lstStyle/>
          <a:p>
            <a:pPr algn="ctr" fontAlgn="t"/>
            <a:r>
              <a:rPr lang="ru-RU" b="1" dirty="0" err="1" smtClean="0"/>
              <a:t>структурА</a:t>
            </a:r>
            <a:r>
              <a:rPr lang="ru-RU" b="1" dirty="0" smtClean="0"/>
              <a:t> образовательной программы  докторантуры</a:t>
            </a:r>
            <a:endParaRPr lang="en-US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398093"/>
              </p:ext>
            </p:extLst>
          </p:nvPr>
        </p:nvGraphicFramePr>
        <p:xfrm>
          <a:off x="1078172" y="2070726"/>
          <a:ext cx="9444251" cy="3931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673162">
                  <a:extLst>
                    <a:ext uri="{9D8B030D-6E8A-4147-A177-3AD203B41FA5}">
                      <a16:colId xmlns:a16="http://schemas.microsoft.com/office/drawing/2014/main" val="2587226601"/>
                    </a:ext>
                  </a:extLst>
                </a:gridCol>
                <a:gridCol w="1771089">
                  <a:extLst>
                    <a:ext uri="{9D8B030D-6E8A-4147-A177-3AD203B41FA5}">
                      <a16:colId xmlns:a16="http://schemas.microsoft.com/office/drawing/2014/main" val="473737055"/>
                    </a:ext>
                  </a:extLst>
                </a:gridCol>
              </a:tblGrid>
              <a:tr h="665017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Программа докторантуры состоит из  5 частей: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327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Теоретические дисциплины: </a:t>
                      </a:r>
                      <a:r>
                        <a:rPr lang="ky-KG" sz="1800" dirty="0" smtClean="0"/>
                        <a:t>2 обязательных</a:t>
                      </a:r>
                      <a:r>
                        <a:rPr lang="ru-RU" sz="1800" dirty="0" smtClean="0"/>
                        <a:t> и 8 выборочных дисциплин-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60 </a:t>
                      </a:r>
                      <a:r>
                        <a:rPr lang="en-US" sz="1800" dirty="0" smtClean="0"/>
                        <a:t>ECTS</a:t>
                      </a:r>
                      <a:endParaRPr lang="ru-RU" sz="1800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596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4 </a:t>
                      </a:r>
                      <a:r>
                        <a:rPr lang="ky-KG" sz="1800" dirty="0" smtClean="0"/>
                        <a:t>семинарских работ (ведутся</a:t>
                      </a:r>
                      <a:r>
                        <a:rPr lang="ky-KG" sz="1800" baseline="0" dirty="0" smtClean="0"/>
                        <a:t> научным руководителем</a:t>
                      </a:r>
                      <a:r>
                        <a:rPr lang="ky-KG" sz="1800" dirty="0" smtClean="0"/>
                        <a:t>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8 </a:t>
                      </a:r>
                      <a:r>
                        <a:rPr lang="en-US" sz="1800" dirty="0" smtClean="0"/>
                        <a:t>ECTS</a:t>
                      </a:r>
                      <a:endParaRPr lang="ru-RU" sz="1800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990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Квалификационный экзамен </a:t>
                      </a:r>
                      <a:endParaRPr lang="en-US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y-KG" sz="1800" dirty="0" smtClean="0"/>
                        <a:t>30 </a:t>
                      </a:r>
                      <a:r>
                        <a:rPr lang="en-US" sz="1800" dirty="0" smtClean="0"/>
                        <a:t>ECTS </a:t>
                      </a:r>
                      <a:endParaRPr lang="ru-RU" sz="1800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771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Научная стажировка заграницей не менее 1 месяца (в</a:t>
                      </a:r>
                      <a:r>
                        <a:rPr lang="ru-RU" sz="1800" baseline="0" dirty="0" smtClean="0"/>
                        <a:t> период</a:t>
                      </a:r>
                      <a:r>
                        <a:rPr lang="ru-RU" sz="1800" dirty="0" smtClean="0"/>
                        <a:t> написания диссертации)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y-KG" sz="1800" dirty="0" smtClean="0"/>
                        <a:t>12 </a:t>
                      </a:r>
                      <a:r>
                        <a:rPr lang="en-US" sz="1800" dirty="0" smtClean="0"/>
                        <a:t>ECTS </a:t>
                      </a:r>
                      <a:endParaRPr lang="ru-RU" sz="1800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480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Диссертационная часть программы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130 </a:t>
                      </a:r>
                      <a:r>
                        <a:rPr lang="en-US" sz="1800" dirty="0" smtClean="0"/>
                        <a:t>ECTS </a:t>
                      </a:r>
                      <a:endParaRPr lang="ru-RU" sz="1800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19352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696697" y="6234545"/>
            <a:ext cx="1398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240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ECTS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9864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диссертационная часть программы  докторантуры (</a:t>
            </a:r>
            <a:r>
              <a:rPr lang="en-US" smtClean="0"/>
              <a:t>PhD)</a:t>
            </a: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защитить план-проспект,</a:t>
            </a:r>
          </a:p>
          <a:p>
            <a:r>
              <a:rPr lang="ru-RU" dirty="0" smtClean="0"/>
              <a:t>сдать минимум 3 успешных промежуточных отчета,</a:t>
            </a:r>
          </a:p>
          <a:p>
            <a:r>
              <a:rPr lang="ru-RU" dirty="0" smtClean="0"/>
              <a:t>пройти исследовательскую практику за рубежом,</a:t>
            </a:r>
          </a:p>
          <a:p>
            <a:r>
              <a:rPr lang="ru-RU" dirty="0" smtClean="0"/>
              <a:t>опубликовать не менее 2 статей по теме диссертации в научных журналах, индексируемых </a:t>
            </a:r>
            <a:r>
              <a:rPr lang="en-US" dirty="0" smtClean="0"/>
              <a:t>Web of Science </a:t>
            </a:r>
            <a:r>
              <a:rPr lang="ru-RU" dirty="0" smtClean="0"/>
              <a:t>или</a:t>
            </a:r>
            <a:r>
              <a:rPr lang="en-US" dirty="0" smtClean="0"/>
              <a:t> Scopus</a:t>
            </a:r>
            <a:endParaRPr lang="ky-KG" dirty="0"/>
          </a:p>
        </p:txBody>
      </p:sp>
    </p:spTree>
    <p:extLst>
      <p:ext uri="{BB962C8B-B14F-4D97-AF65-F5344CB8AC3E}">
        <p14:creationId xmlns:p14="http://schemas.microsoft.com/office/powerpoint/2010/main" val="729287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Общие сведения о структуре 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PhD</a:t>
            </a:r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программ в Университете "</a:t>
            </a:r>
            <a:r>
              <a:rPr lang="ru-RU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Манас</a:t>
            </a:r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"</a:t>
            </a:r>
          </a:p>
          <a:p>
            <a:r>
              <a:rPr lang="ru-RU" dirty="0" smtClean="0"/>
              <a:t>Требования к научным руководителям</a:t>
            </a:r>
          </a:p>
          <a:p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Когда докторант может приступить к диссертации</a:t>
            </a:r>
          </a:p>
          <a:p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Структура и содержание 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PhD</a:t>
            </a:r>
            <a:r>
              <a:rPr lang="tr-TR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диссертации</a:t>
            </a:r>
          </a:p>
          <a:p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16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481</TotalTime>
  <Words>806</Words>
  <Application>Microsoft Office PowerPoint</Application>
  <PresentationFormat>Widescreen</PresentationFormat>
  <Paragraphs>123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Calibri</vt:lpstr>
      <vt:lpstr>Wingdings 2</vt:lpstr>
      <vt:lpstr>Dividend</vt:lpstr>
      <vt:lpstr>Требования к структуре и содержанию  PhD диссертации</vt:lpstr>
      <vt:lpstr>Содержание</vt:lpstr>
      <vt:lpstr>Содержание</vt:lpstr>
      <vt:lpstr>История создания</vt:lpstr>
      <vt:lpstr>  результаты реализации PhD программ</vt:lpstr>
      <vt:lpstr>ОБЩИЕ СВЕДЕНИЯ</vt:lpstr>
      <vt:lpstr>структурА образовательной программы  докторантуры</vt:lpstr>
      <vt:lpstr>диссертационная часть программы  докторантуры (PhD)</vt:lpstr>
      <vt:lpstr>Содержание</vt:lpstr>
      <vt:lpstr>Требования к научным руководителям</vt:lpstr>
      <vt:lpstr>Содержание</vt:lpstr>
      <vt:lpstr>Когда диссертант может приступить к диссертации</vt:lpstr>
      <vt:lpstr>Содержание</vt:lpstr>
      <vt:lpstr>Структура диссертации</vt:lpstr>
      <vt:lpstr>Структура диссертации</vt:lpstr>
      <vt:lpstr>Структура диссертации</vt:lpstr>
      <vt:lpstr>Структура диссертации</vt:lpstr>
      <vt:lpstr>Структура диссертации</vt:lpstr>
      <vt:lpstr>Структура диссертации</vt:lpstr>
      <vt:lpstr>Структура диссертации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28</cp:revision>
  <dcterms:created xsi:type="dcterms:W3CDTF">2024-10-30T05:15:42Z</dcterms:created>
  <dcterms:modified xsi:type="dcterms:W3CDTF">2024-10-30T13:17:31Z</dcterms:modified>
</cp:coreProperties>
</file>