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63" r:id="rId9"/>
    <p:sldId id="261" r:id="rId10"/>
    <p:sldId id="262" r:id="rId11"/>
    <p:sldId id="268" r:id="rId12"/>
    <p:sldId id="267" r:id="rId13"/>
    <p:sldId id="259" r:id="rId14"/>
    <p:sldId id="26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197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5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98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13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671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6736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079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356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79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08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3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01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1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56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7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38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48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3D242-5963-4B4A-A1D0-5955DB614F8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8A3DD4-C343-43F6-BC7E-E04265F74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6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s://www.apqn.org/members/directory/803-ednet-agency-for-quality-assurance-of-educational-fiel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qar.org/institution/11583" TargetMode="External"/><Relationship Id="rId2" Type="http://schemas.openxmlformats.org/officeDocument/2006/relationships/hyperlink" Target="https://daqar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7054" y="2318809"/>
            <a:ext cx="7766936" cy="164630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Вопросы признания и гарантии качества </a:t>
            </a:r>
            <a:r>
              <a:rPr lang="ru-RU" sz="3600" b="1" dirty="0" err="1" smtClean="0"/>
              <a:t>PhD</a:t>
            </a:r>
            <a:r>
              <a:rPr lang="ru-RU" sz="3600" b="1" dirty="0" smtClean="0"/>
              <a:t>: критерии и процедуры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635" y="4365158"/>
            <a:ext cx="7766936" cy="1949917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Уманкулова</a:t>
            </a:r>
            <a:r>
              <a:rPr lang="ru-RU" dirty="0" smtClean="0"/>
              <a:t> </a:t>
            </a:r>
            <a:r>
              <a:rPr lang="ru-RU" dirty="0" err="1" smtClean="0"/>
              <a:t>Онолкан</a:t>
            </a:r>
            <a:endParaRPr lang="ru-RU" dirty="0" smtClean="0"/>
          </a:p>
          <a:p>
            <a:r>
              <a:rPr lang="ru-RU" dirty="0" smtClean="0"/>
              <a:t>Президент</a:t>
            </a:r>
          </a:p>
          <a:p>
            <a:r>
              <a:rPr lang="ru-RU" dirty="0" smtClean="0"/>
              <a:t>Агентства по гарантии качества в сфере образования</a:t>
            </a:r>
            <a:r>
              <a:rPr lang="en-US" dirty="0" smtClean="0"/>
              <a:t> “</a:t>
            </a:r>
            <a:r>
              <a:rPr lang="en-US" dirty="0" err="1" smtClean="0"/>
              <a:t>EdNet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31.10.2024</a:t>
            </a:r>
          </a:p>
          <a:p>
            <a:r>
              <a:rPr lang="ru-RU" dirty="0" smtClean="0"/>
              <a:t>МУК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210480"/>
            <a:ext cx="2702719" cy="149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49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Влияние наличия </a:t>
            </a:r>
            <a:r>
              <a:rPr lang="en-US" dirty="0" smtClean="0"/>
              <a:t>PhD </a:t>
            </a:r>
            <a:r>
              <a:rPr lang="ru-RU" dirty="0" smtClean="0"/>
              <a:t>программ на развитие вузов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внедрением </a:t>
            </a:r>
            <a:r>
              <a:rPr lang="en-US" dirty="0" smtClean="0"/>
              <a:t>PhD</a:t>
            </a:r>
            <a:r>
              <a:rPr lang="ru-RU" dirty="0" smtClean="0"/>
              <a:t> программ постепенно меняются требования к ППС в части их научной деятельности и знания иностранного языка. </a:t>
            </a:r>
          </a:p>
          <a:p>
            <a:r>
              <a:rPr lang="ru-RU" dirty="0" smtClean="0"/>
              <a:t>Стимулирует сотрудничество с зарубежными университетами (требование – наличие зарубежного со-руководителя).</a:t>
            </a:r>
          </a:p>
          <a:p>
            <a:r>
              <a:rPr lang="ru-RU" dirty="0" smtClean="0"/>
              <a:t>Пересмотр подходов к научным публикациям и к научной деятельности в целом. Повышение требований к научной деятельности ППС.</a:t>
            </a:r>
          </a:p>
          <a:p>
            <a:r>
              <a:rPr lang="ru-RU" dirty="0" smtClean="0"/>
              <a:t>Повышает интерес потенциальных </a:t>
            </a:r>
            <a:r>
              <a:rPr lang="en-US" dirty="0" smtClean="0"/>
              <a:t>PhD </a:t>
            </a:r>
            <a:r>
              <a:rPr lang="ru-RU" dirty="0" smtClean="0"/>
              <a:t>докторантов к программе и университету в целом.</a:t>
            </a:r>
          </a:p>
          <a:p>
            <a:r>
              <a:rPr lang="ru-RU" dirty="0" smtClean="0"/>
              <a:t>Пересмотр этических норм при проведении научных исследований и повышение прозрачности проводимых работ.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Задачи, которые нужно решить для качественного развития </a:t>
            </a:r>
            <a:r>
              <a:rPr lang="en-US" sz="2800" dirty="0" smtClean="0"/>
              <a:t>PhD</a:t>
            </a:r>
            <a:r>
              <a:rPr lang="ru-RU" sz="2800" dirty="0" smtClean="0"/>
              <a:t> программ. Опыт Агентства </a:t>
            </a:r>
            <a:r>
              <a:rPr lang="en-US" sz="2800" dirty="0" err="1" smtClean="0"/>
              <a:t>EdNet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en-US" sz="2800" dirty="0" smtClean="0"/>
              <a:t>PhD</a:t>
            </a:r>
            <a:r>
              <a:rPr lang="ru-RU" sz="2800" dirty="0" smtClean="0"/>
              <a:t> эксперты)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PhD</a:t>
            </a:r>
            <a:r>
              <a:rPr lang="ru-RU" dirty="0" smtClean="0"/>
              <a:t> программа требует отдельных процедур обеспечения качества и в целом индикаторов измерения результатов программы </a:t>
            </a:r>
            <a:r>
              <a:rPr lang="en-US" dirty="0" smtClean="0"/>
              <a:t>PhD</a:t>
            </a:r>
            <a:r>
              <a:rPr lang="ru-RU" dirty="0" smtClean="0"/>
              <a:t>. Однако вузы чаще всего опираются на классическую </a:t>
            </a:r>
            <a:r>
              <a:rPr lang="ru-RU" dirty="0" err="1" smtClean="0"/>
              <a:t>внутривузовские</a:t>
            </a:r>
            <a:r>
              <a:rPr lang="ru-RU" dirty="0" smtClean="0"/>
              <a:t> процедуры по обеспечению качества, которые не всегда применима для </a:t>
            </a:r>
            <a:r>
              <a:rPr lang="en-US" dirty="0" smtClean="0"/>
              <a:t>PhD.</a:t>
            </a:r>
          </a:p>
          <a:p>
            <a:r>
              <a:rPr lang="ru-RU" dirty="0" smtClean="0"/>
              <a:t>Стратегии вузов тоже должны пересматриваться с учетом развития программ </a:t>
            </a:r>
            <a:r>
              <a:rPr lang="en-US" dirty="0" smtClean="0"/>
              <a:t>PhD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Все еще превалирует фокус научных публикаций на местные журналы, хотя требования в </a:t>
            </a:r>
            <a:r>
              <a:rPr lang="en-US" dirty="0" smtClean="0"/>
              <a:t>Web of Science and Scopus </a:t>
            </a:r>
            <a:r>
              <a:rPr lang="ru-RU" dirty="0" smtClean="0"/>
              <a:t>присутствует.</a:t>
            </a:r>
          </a:p>
          <a:p>
            <a:r>
              <a:rPr lang="ru-RU" dirty="0" smtClean="0"/>
              <a:t>Недостаточное привлечение преподавателей со степенью </a:t>
            </a:r>
            <a:r>
              <a:rPr lang="en-US" dirty="0" smtClean="0"/>
              <a:t>PhD.</a:t>
            </a:r>
            <a:endParaRPr lang="ru-RU" dirty="0" smtClean="0"/>
          </a:p>
          <a:p>
            <a:r>
              <a:rPr lang="ru-RU" dirty="0" smtClean="0"/>
              <a:t>Знание английского языка для ППС все еще остается сложной задачей, хотя в требованиях обозначено наличие статей в </a:t>
            </a:r>
            <a:r>
              <a:rPr lang="en-US" dirty="0" smtClean="0"/>
              <a:t>Wed of Science or Scopus.</a:t>
            </a:r>
            <a:endParaRPr lang="ru-RU" dirty="0" smtClean="0"/>
          </a:p>
          <a:p>
            <a:r>
              <a:rPr lang="ru-RU" dirty="0"/>
              <a:t>Несмотря на то, что требование по знанию английского языка для </a:t>
            </a:r>
            <a:r>
              <a:rPr lang="en-US" dirty="0"/>
              <a:t>PhD</a:t>
            </a:r>
            <a:r>
              <a:rPr lang="ru-RU" dirty="0"/>
              <a:t> докторантов присутствует, однако часто не достигается в силу возможностей самого рынка.</a:t>
            </a:r>
          </a:p>
          <a:p>
            <a:r>
              <a:rPr lang="ru-RU" dirty="0" smtClean="0"/>
              <a:t> Открытость и прозрачность в подготовке </a:t>
            </a:r>
            <a:r>
              <a:rPr lang="en-US" dirty="0" smtClean="0"/>
              <a:t>PhD</a:t>
            </a:r>
            <a:r>
              <a:rPr lang="ru-RU" dirty="0" smtClean="0"/>
              <a:t> диссертаций согласно международной практике и других работ все еще недостаточная.</a:t>
            </a:r>
          </a:p>
          <a:p>
            <a:r>
              <a:rPr lang="ru-RU" dirty="0" smtClean="0"/>
              <a:t>Научная деятельность – это в том числе высокие этические стандарты научных работ. Данному вопросу пока что не уделяется достаточного внимания.</a:t>
            </a:r>
          </a:p>
          <a:p>
            <a:r>
              <a:rPr lang="ru-RU" dirty="0"/>
              <a:t>Научное руководство. Роль зарубежных со-руководителей не используется в полной </a:t>
            </a:r>
            <a:r>
              <a:rPr lang="ru-RU" dirty="0" smtClean="0"/>
              <a:t>мере. Обучение национальных научных руководителей все еще актуален (процедуры как правило отсутствуют).</a:t>
            </a:r>
          </a:p>
          <a:p>
            <a:r>
              <a:rPr lang="ru-RU" dirty="0" smtClean="0"/>
              <a:t>Работодатели для программ </a:t>
            </a:r>
            <a:r>
              <a:rPr lang="en-US" dirty="0" smtClean="0"/>
              <a:t>PhD</a:t>
            </a:r>
            <a:r>
              <a:rPr lang="ru-RU" dirty="0" smtClean="0"/>
              <a:t> вузами еще не до конца определены.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092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Первый национальный рейтинг вузов Кыргызской Республики (</a:t>
            </a:r>
            <a:r>
              <a:rPr lang="en-US" sz="2800" dirty="0" smtClean="0"/>
              <a:t>rating.kg) </a:t>
            </a:r>
            <a:r>
              <a:rPr lang="ru-RU" sz="2800" dirty="0" smtClean="0"/>
              <a:t>и развитие </a:t>
            </a:r>
            <a:r>
              <a:rPr lang="en-US" sz="2800" dirty="0" smtClean="0"/>
              <a:t>PhD</a:t>
            </a:r>
            <a:r>
              <a:rPr lang="ru-RU" sz="2800" dirty="0" smtClean="0"/>
              <a:t> программ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 начал работать в международной исследовательской базой </a:t>
            </a:r>
            <a:r>
              <a:rPr lang="en-US" dirty="0" smtClean="0"/>
              <a:t>Scopus – </a:t>
            </a:r>
            <a:r>
              <a:rPr lang="ru-RU" dirty="0" smtClean="0"/>
              <a:t>и это крайне важный шаг! Опыт РК – за 10 лет сотрудничества со </a:t>
            </a:r>
            <a:r>
              <a:rPr lang="en-US" dirty="0" smtClean="0"/>
              <a:t>Scopus </a:t>
            </a:r>
            <a:r>
              <a:rPr lang="ru-RU" dirty="0" smtClean="0"/>
              <a:t>показатели в базе данных существенно улучшились.</a:t>
            </a:r>
          </a:p>
          <a:p>
            <a:r>
              <a:rPr lang="ru-RU" dirty="0" smtClean="0"/>
              <a:t>Анализ показывает, что уметь работать, читать и интерпретировать данные в базе данных </a:t>
            </a:r>
            <a:r>
              <a:rPr lang="en-US" dirty="0" smtClean="0"/>
              <a:t>Scopus </a:t>
            </a:r>
            <a:r>
              <a:rPr lang="ru-RU" dirty="0" smtClean="0"/>
              <a:t>многие вузы еще не умеют, но активно развиваются в данном направлении! Есть успешные практики.</a:t>
            </a:r>
          </a:p>
          <a:p>
            <a:r>
              <a:rPr lang="ru-RU" dirty="0" smtClean="0"/>
              <a:t>Новые критерии рейтинга требуют активного международного сотрудничества в научной сфере</a:t>
            </a:r>
            <a:r>
              <a:rPr lang="en-US" dirty="0" smtClean="0"/>
              <a:t> (</a:t>
            </a:r>
            <a:r>
              <a:rPr lang="ru-RU" dirty="0" smtClean="0"/>
              <a:t>международные исследовательские сети), что будет поддерживать развитие </a:t>
            </a:r>
            <a:r>
              <a:rPr lang="en-US" dirty="0" smtClean="0"/>
              <a:t>PhD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Необходимо больше привлекать иностранных преподавателей – в КР пока что данная деятельность на недостаточном уровне. Это будет существенно влиять на качественное развитие </a:t>
            </a:r>
            <a:r>
              <a:rPr lang="en-US" dirty="0" smtClean="0"/>
              <a:t>PhD</a:t>
            </a:r>
            <a:r>
              <a:rPr lang="ru-RU" dirty="0" smtClean="0"/>
              <a:t> программ.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62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Еще немного выводов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4314"/>
            <a:ext cx="8596668" cy="388077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А что такое </a:t>
            </a:r>
            <a:r>
              <a:rPr lang="en-US" dirty="0" smtClean="0"/>
              <a:t>PhD? – </a:t>
            </a:r>
            <a:r>
              <a:rPr lang="ru-RU" dirty="0" smtClean="0"/>
              <a:t>ясности среди научного сообщества классических вузов КР все еще недостаточно. Взаимодействие с НАК.</a:t>
            </a:r>
          </a:p>
          <a:p>
            <a:r>
              <a:rPr lang="ru-RU" dirty="0"/>
              <a:t>МОН КР – основной </a:t>
            </a:r>
            <a:r>
              <a:rPr lang="ru-RU" dirty="0" smtClean="0"/>
              <a:t>орган, </a:t>
            </a:r>
            <a:r>
              <a:rPr lang="ru-RU" dirty="0"/>
              <a:t>который должен регулировать </a:t>
            </a:r>
            <a:r>
              <a:rPr lang="ru-RU" dirty="0" smtClean="0"/>
              <a:t>процесс: Какова должна быть политика МОН КР в отношении развития </a:t>
            </a:r>
            <a:r>
              <a:rPr lang="en-US" dirty="0" smtClean="0"/>
              <a:t>PhD? </a:t>
            </a:r>
            <a:r>
              <a:rPr lang="ru-RU" dirty="0"/>
              <a:t>82 вуза – 82 </a:t>
            </a:r>
            <a:r>
              <a:rPr lang="ru-RU" dirty="0" err="1" smtClean="0"/>
              <a:t>аккредитационных</a:t>
            </a:r>
            <a:r>
              <a:rPr lang="ru-RU" dirty="0" smtClean="0"/>
              <a:t> агентства </a:t>
            </a:r>
            <a:r>
              <a:rPr lang="ru-RU" dirty="0"/>
              <a:t>– 82 </a:t>
            </a:r>
            <a:r>
              <a:rPr lang="en-US" dirty="0"/>
              <a:t>PhD</a:t>
            </a:r>
            <a:r>
              <a:rPr lang="ru-RU" dirty="0"/>
              <a:t> </a:t>
            </a:r>
            <a:r>
              <a:rPr lang="ru-RU" dirty="0" smtClean="0"/>
              <a:t>программы.</a:t>
            </a:r>
          </a:p>
          <a:p>
            <a:r>
              <a:rPr lang="ru-RU" dirty="0" err="1" smtClean="0"/>
              <a:t>Аккредитационные</a:t>
            </a:r>
            <a:r>
              <a:rPr lang="ru-RU" dirty="0" smtClean="0"/>
              <a:t> агентства, как участники процесса повышения качества, должны быть компетентными в вопросах </a:t>
            </a:r>
            <a:r>
              <a:rPr lang="en-US" dirty="0" smtClean="0"/>
              <a:t>PhD</a:t>
            </a:r>
            <a:r>
              <a:rPr lang="ru-RU" dirty="0" smtClean="0"/>
              <a:t>, чтобы изучать и внедрять необходимые требования и стандарты для того, чтобы направлять программы в соответствии с международной практикой. </a:t>
            </a:r>
          </a:p>
          <a:p>
            <a:r>
              <a:rPr lang="ru-RU" dirty="0" smtClean="0"/>
              <a:t>Можно ли </a:t>
            </a:r>
            <a:r>
              <a:rPr lang="en-US" dirty="0" smtClean="0"/>
              <a:t>PhD</a:t>
            </a:r>
            <a:r>
              <a:rPr lang="ru-RU" dirty="0" smtClean="0"/>
              <a:t> рассматривать в том числе в рамках классификации вузов?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449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00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"/>
            <a:ext cx="7923742" cy="6626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Международное признание Агентства </a:t>
            </a:r>
            <a:r>
              <a:rPr lang="en-US" sz="2800" b="1" dirty="0" err="1"/>
              <a:t>EdNet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871" y="805871"/>
            <a:ext cx="8688122" cy="4725734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Полноправные </a:t>
            </a:r>
            <a:r>
              <a:rPr lang="ru-RU" sz="1600" dirty="0"/>
              <a:t>члены </a:t>
            </a:r>
            <a:r>
              <a:rPr lang="en-US" sz="1600" dirty="0" smtClean="0"/>
              <a:t>APQN </a:t>
            </a:r>
            <a:r>
              <a:rPr lang="en-US" sz="1600" dirty="0"/>
              <a:t>– </a:t>
            </a:r>
            <a:r>
              <a:rPr lang="ru-RU" sz="1600" dirty="0"/>
              <a:t>Тихо – </a:t>
            </a:r>
            <a:r>
              <a:rPr lang="ru-RU" sz="1600" dirty="0" smtClean="0"/>
              <a:t>Океанской сети </a:t>
            </a:r>
            <a:r>
              <a:rPr lang="ru-RU" sz="1600" dirty="0"/>
              <a:t>по гарантии качества (</a:t>
            </a:r>
            <a:r>
              <a:rPr lang="ru-RU" sz="1600" u="sng" dirty="0">
                <a:hlinkClick r:id="rId2"/>
              </a:rPr>
              <a:t>https://www.apqn.org/members/directory/803-ednet-agency-for-quality-assurance-of-educational-field</a:t>
            </a:r>
            <a:r>
              <a:rPr lang="ru-RU" sz="1600" dirty="0"/>
              <a:t> </a:t>
            </a:r>
            <a:r>
              <a:rPr lang="ru-RU" sz="1600" dirty="0" smtClean="0"/>
              <a:t>)</a:t>
            </a:r>
          </a:p>
          <a:p>
            <a:r>
              <a:rPr lang="ru-RU" sz="1600" dirty="0" smtClean="0"/>
              <a:t>Президент Агентства </a:t>
            </a:r>
            <a:r>
              <a:rPr lang="en-US" sz="1600" dirty="0" smtClean="0"/>
              <a:t>EdNet </a:t>
            </a:r>
            <a:r>
              <a:rPr lang="ru-RU" sz="1600" dirty="0" smtClean="0"/>
              <a:t>является членом совета директоров </a:t>
            </a:r>
            <a:r>
              <a:rPr lang="en-US" sz="1600" dirty="0" smtClean="0"/>
              <a:t>APQN</a:t>
            </a:r>
            <a:endParaRPr lang="ru-RU" sz="1600" dirty="0"/>
          </a:p>
          <a:p>
            <a:r>
              <a:rPr lang="ru-RU" sz="1600" dirty="0" smtClean="0"/>
              <a:t>Полноправные </a:t>
            </a:r>
            <a:r>
              <a:rPr lang="ru-RU" sz="1600" dirty="0"/>
              <a:t>члены </a:t>
            </a:r>
            <a:r>
              <a:rPr lang="en-US" sz="1600" dirty="0"/>
              <a:t>INQAAHE </a:t>
            </a:r>
            <a:r>
              <a:rPr lang="ru-RU" sz="1600" dirty="0"/>
              <a:t>– Международная сеть агентств по гарантии качества в высшем </a:t>
            </a:r>
            <a:r>
              <a:rPr lang="ru-RU" sz="1600" dirty="0" smtClean="0"/>
              <a:t>образовании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Партнеры:</a:t>
            </a:r>
          </a:p>
          <a:p>
            <a:r>
              <a:rPr lang="en-US" sz="1600" dirty="0" smtClean="0"/>
              <a:t>FIBAA</a:t>
            </a:r>
            <a:r>
              <a:rPr lang="ru-RU" sz="1600" dirty="0" smtClean="0"/>
              <a:t> </a:t>
            </a:r>
            <a:r>
              <a:rPr lang="ru-RU" sz="1600" dirty="0"/>
              <a:t>- Международное агентство </a:t>
            </a:r>
            <a:r>
              <a:rPr lang="ru-RU" sz="1600" dirty="0" smtClean="0"/>
              <a:t>по </a:t>
            </a:r>
            <a:r>
              <a:rPr lang="ru-RU" sz="1600" dirty="0"/>
              <a:t>аккредитации и экспертизе качества высшего </a:t>
            </a:r>
            <a:r>
              <a:rPr lang="ru-RU" sz="1600" dirty="0" smtClean="0"/>
              <a:t>образования (Германия)</a:t>
            </a:r>
            <a:endParaRPr lang="en-US" sz="1600" dirty="0"/>
          </a:p>
          <a:p>
            <a:r>
              <a:rPr lang="ru-RU" sz="1600" dirty="0" err="1" smtClean="0"/>
              <a:t>Росаккредагентство</a:t>
            </a:r>
            <a:r>
              <a:rPr lang="ru-RU" sz="1600" dirty="0" smtClean="0"/>
              <a:t> –</a:t>
            </a:r>
            <a:r>
              <a:rPr lang="en-US" sz="1600" dirty="0" smtClean="0"/>
              <a:t> </a:t>
            </a:r>
            <a:r>
              <a:rPr lang="ru-RU" sz="1600" dirty="0"/>
              <a:t>Ф</a:t>
            </a:r>
            <a:r>
              <a:rPr lang="ru-RU" sz="1600" dirty="0" smtClean="0"/>
              <a:t>едеральное государственное бюджетное учреждение (РФ)</a:t>
            </a:r>
          </a:p>
          <a:p>
            <a:r>
              <a:rPr lang="ru-RU" sz="1600" dirty="0" err="1" smtClean="0"/>
              <a:t>Нацаккредцентр</a:t>
            </a:r>
            <a:r>
              <a:rPr lang="ru-RU" sz="1600" dirty="0" smtClean="0"/>
              <a:t> - </a:t>
            </a:r>
            <a:r>
              <a:rPr lang="ru-RU" sz="1600" dirty="0"/>
              <a:t>Национальный центр профессионально-общественной </a:t>
            </a:r>
            <a:r>
              <a:rPr lang="ru-RU" sz="1600" dirty="0" smtClean="0"/>
              <a:t>аккредитации</a:t>
            </a:r>
            <a:r>
              <a:rPr lang="en-US" sz="1600" dirty="0" smtClean="0"/>
              <a:t> (</a:t>
            </a:r>
            <a:r>
              <a:rPr lang="ru-RU" sz="1600" dirty="0" smtClean="0"/>
              <a:t>РФ)</a:t>
            </a:r>
            <a:endParaRPr lang="en-US" sz="1600" dirty="0" smtClean="0"/>
          </a:p>
          <a:p>
            <a:r>
              <a:rPr lang="en-US" sz="1600" dirty="0" smtClean="0"/>
              <a:t>QAHE - International </a:t>
            </a:r>
            <a:r>
              <a:rPr lang="en-US" sz="1600" dirty="0"/>
              <a:t>Association for Quality Assurance in Pre-Tertiary &amp; Higher </a:t>
            </a:r>
            <a:r>
              <a:rPr lang="en-US" sz="1600" dirty="0" smtClean="0"/>
              <a:t>Education</a:t>
            </a:r>
            <a:r>
              <a:rPr lang="ru-RU" sz="1600" dirty="0" smtClean="0"/>
              <a:t> </a:t>
            </a:r>
            <a:r>
              <a:rPr lang="en-US" sz="1600" dirty="0" smtClean="0"/>
              <a:t>(USA)</a:t>
            </a:r>
            <a:endParaRPr lang="en-US" sz="1600" dirty="0"/>
          </a:p>
          <a:p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665" y="2361191"/>
            <a:ext cx="1626231" cy="5759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559" y="488741"/>
            <a:ext cx="1478416" cy="6342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495" y="3571415"/>
            <a:ext cx="1449589" cy="1023634"/>
          </a:xfrm>
          <a:prstGeom prst="rect">
            <a:avLst/>
          </a:prstGeom>
        </p:spPr>
      </p:pic>
      <p:pic>
        <p:nvPicPr>
          <p:cNvPr id="9" name="Рисунок 8" descr="НААР / IAAR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866" y="4383604"/>
            <a:ext cx="1092109" cy="495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FIBAA Logo Vector - (.SVG + .PNG) - Logovtor.Com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525" y="2899598"/>
            <a:ext cx="1496060" cy="831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93560" y="5429249"/>
            <a:ext cx="1664935" cy="69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4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Единственное в КР Агентство признанное и включенное в</a:t>
            </a:r>
          </a:p>
          <a:p>
            <a:pPr marL="0" indent="0" algn="ctr">
              <a:buNone/>
            </a:pPr>
            <a:r>
              <a:rPr lang="ru-RU" dirty="0" smtClean="0"/>
              <a:t>Азиатский Тихо-Океанский реестр </a:t>
            </a:r>
            <a:r>
              <a:rPr lang="ru-RU" dirty="0" err="1" smtClean="0"/>
              <a:t>аккредитационных</a:t>
            </a:r>
            <a:r>
              <a:rPr lang="ru-RU" dirty="0" smtClean="0"/>
              <a:t> агентств – </a:t>
            </a:r>
            <a:r>
              <a:rPr lang="en-US" dirty="0" smtClean="0"/>
              <a:t>APQR</a:t>
            </a:r>
            <a:r>
              <a:rPr lang="ru-RU" dirty="0" smtClean="0"/>
              <a:t>, а это значит:</a:t>
            </a:r>
          </a:p>
          <a:p>
            <a:pPr algn="just"/>
            <a:r>
              <a:rPr lang="ru-RU" dirty="0" smtClean="0"/>
              <a:t>Агентство </a:t>
            </a:r>
            <a:r>
              <a:rPr lang="en-US" dirty="0" err="1" smtClean="0"/>
              <a:t>EdNet</a:t>
            </a:r>
            <a:r>
              <a:rPr lang="en-US" dirty="0" smtClean="0"/>
              <a:t> </a:t>
            </a:r>
            <a:r>
              <a:rPr lang="ru-RU" dirty="0" smtClean="0"/>
              <a:t>было признано международной комиссией, как агентство, деятельность которого соответствует международным стандартам.</a:t>
            </a:r>
          </a:p>
          <a:p>
            <a:pPr algn="just"/>
            <a:r>
              <a:rPr lang="ru-RU" dirty="0" smtClean="0"/>
              <a:t>В нашей деятельности мы используем самый лучший международный опыт, применяя его в стандартах и процедурах Агентства.</a:t>
            </a:r>
          </a:p>
          <a:p>
            <a:pPr algn="just"/>
            <a:r>
              <a:rPr lang="ru-RU" dirty="0" smtClean="0"/>
              <a:t>Аккредитация </a:t>
            </a:r>
            <a:r>
              <a:rPr lang="en-US" dirty="0" err="1" smtClean="0"/>
              <a:t>EdNet</a:t>
            </a:r>
            <a:r>
              <a:rPr lang="en-US" dirty="0" smtClean="0"/>
              <a:t> </a:t>
            </a:r>
            <a:r>
              <a:rPr lang="ru-RU" dirty="0" smtClean="0"/>
              <a:t>имеет международный статус и может признаваться на территории разных стран (в зависимости от законодательства конкретной страны).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НААР / IAA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788" y="285750"/>
            <a:ext cx="1619760" cy="1526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5024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38174"/>
            <a:ext cx="8596668" cy="1803273"/>
          </a:xfrm>
        </p:spPr>
        <p:txBody>
          <a:bodyPr>
            <a:normAutofit fontScale="90000"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APQR – DAQAR</a:t>
            </a:r>
            <a:br>
              <a:rPr lang="en-US" dirty="0" smtClean="0"/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База данных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DAQAR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единое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хранилище данных об аккредитованных образовательных программах и высших учебных заведениях агентствами, зарегистрированными в APQR. 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31136"/>
            <a:ext cx="9695859" cy="4319566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</a:t>
            </a:r>
            <a:r>
              <a:rPr lang="ru-RU" sz="16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миссия</a:t>
            </a:r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DAQAR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предоставление достоверной информации о результатах внешней экспертизы и повышение осведомленности, доверия и конкурентоспособности образовательных программ на национальном и международном уровнях.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DAQAR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предоставляет всем заинтересованным сторонам бесплатный, прямой и открытый доступ к отчетам и решениям по обеспечению качества по вузам и программам, прошедшим внешнюю проверку агентствами, зарегистрированными в APQR.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Посредством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DAQAR APQR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способствовать прозрачности внешнего обеспечения качества в Азиатско-Тихоокеанском регионе в целом и способствовать признанию дипломов в будущем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2" descr="Фирменный бланк Еднет новый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692" y="92075"/>
            <a:ext cx="64071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https://encrypted-tbn0.gstatic.com/images?q=tbn:ANd9GcQJ4ySy_ZT8S3gcf9cW_oYx_8igVxaNswCbAijgWi8TkQ&amp;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656" y="92075"/>
            <a:ext cx="2298358" cy="16518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80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DAQAR </a:t>
            </a:r>
            <a:r>
              <a:rPr lang="ru-RU" dirty="0" smtClean="0"/>
              <a:t>и</a:t>
            </a:r>
            <a:r>
              <a:rPr lang="en-US" dirty="0" smtClean="0"/>
              <a:t> AUCA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195482"/>
            <a:ext cx="8596668" cy="1845880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hlinkClick r:id="rId2"/>
              </a:rPr>
              <a:t>DAQAR - Database of External Quality Assurance Results in the Asia-Pacific Region</a:t>
            </a:r>
            <a:endParaRPr lang="ru-RU" dirty="0"/>
          </a:p>
          <a:p>
            <a:r>
              <a:rPr lang="en-US" dirty="0" smtClean="0">
                <a:hlinkClick r:id="rId3"/>
              </a:rPr>
              <a:t>American </a:t>
            </a:r>
            <a:r>
              <a:rPr lang="en-US" dirty="0">
                <a:hlinkClick r:id="rId3"/>
              </a:rPr>
              <a:t>University for Central Asia (daqar.org)</a:t>
            </a:r>
            <a:r>
              <a:rPr lang="en-US" dirty="0"/>
              <a:t> 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84" y="1398494"/>
            <a:ext cx="3789869" cy="21918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2727" y="1395357"/>
            <a:ext cx="3931275" cy="199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7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1609" y="20955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Общая ситуация о научных степенях в Кыргызстане</a:t>
            </a:r>
            <a:endParaRPr lang="ru-RU" sz="3200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50" y="1456245"/>
            <a:ext cx="1007745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Мы сделали это – и это большое</a:t>
            </a:r>
            <a:r>
              <a:rPr kumimoji="0" lang="ru-RU" alt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достижение! Однако!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Неоднородность систем: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В Кыргызстане сосуществуют как международный стандарт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PhD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так и советские ученые степени "кандидат" и "доктор наук". Основные споры – что выше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PhD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или «кандидат», </a:t>
            </a:r>
            <a:r>
              <a:rPr kumimoji="0" lang="en-US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PhD 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или «доктор».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altLang="ru-RU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b="1" dirty="0"/>
              <a:t>Отсутствие четкой идентификации требований:</a:t>
            </a:r>
            <a:r>
              <a:rPr lang="ru-RU" dirty="0"/>
              <a:t> </a:t>
            </a:r>
            <a:r>
              <a:rPr lang="ru-RU" dirty="0" smtClean="0"/>
              <a:t>Содержание </a:t>
            </a:r>
            <a:r>
              <a:rPr lang="ru-RU" dirty="0"/>
              <a:t>и результаты программ </a:t>
            </a:r>
            <a:r>
              <a:rPr lang="ru-RU" dirty="0" err="1"/>
              <a:t>PhD</a:t>
            </a:r>
            <a:r>
              <a:rPr lang="ru-RU" dirty="0"/>
              <a:t> не имеют строгой структуры, отличающейся от программ на соискание степеней "кандидат" и "доктор наук". </a:t>
            </a:r>
            <a:r>
              <a:rPr lang="ru-RU" dirty="0" smtClean="0"/>
              <a:t>В фокусе </a:t>
            </a:r>
            <a:r>
              <a:rPr lang="ru-RU" dirty="0" err="1" smtClean="0"/>
              <a:t>PhD</a:t>
            </a:r>
            <a:r>
              <a:rPr lang="ru-RU" dirty="0" smtClean="0"/>
              <a:t> должен быть фокус на: проведении </a:t>
            </a:r>
            <a:r>
              <a:rPr lang="ru-RU" dirty="0"/>
              <a:t>оригинальных исследований, повышении публикационной активности и прикладных </a:t>
            </a:r>
            <a:r>
              <a:rPr lang="ru-RU" dirty="0" smtClean="0"/>
              <a:t>компетенциях. А отечественные </a:t>
            </a:r>
            <a:r>
              <a:rPr lang="ru-RU" dirty="0"/>
              <a:t>степени часто ориентированы на академическую теорию и не всегда предусматривают международный уровень публикаций и независимую экспертизу работы</a:t>
            </a:r>
            <a:r>
              <a:rPr lang="ru-RU" dirty="0" smtClean="0"/>
              <a:t>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altLang="ru-RU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Международная признанность: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Параллельное использование трех степеней создает сложности для признания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кыргызстанских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ученых на мировом уровне и их научной мобильности.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70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0975"/>
            <a:ext cx="8596668" cy="895350"/>
          </a:xfrm>
        </p:spPr>
        <p:txBody>
          <a:bodyPr/>
          <a:lstStyle/>
          <a:p>
            <a:pPr algn="ctr"/>
            <a:r>
              <a:rPr lang="ru-RU" dirty="0" smtClean="0"/>
              <a:t>Вызовы НПА по </a:t>
            </a:r>
            <a:r>
              <a:rPr lang="en-US" dirty="0" smtClean="0"/>
              <a:t>PhD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8251"/>
            <a:ext cx="8596668" cy="4803112"/>
          </a:xfrm>
        </p:spPr>
        <p:txBody>
          <a:bodyPr>
            <a:normAutofit lnSpcReduction="10000"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Нужна совместная работа МОН КР, НАК и вузы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altLang="ru-RU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Неоднозначные </a:t>
            </a:r>
            <a:r>
              <a:rPr lang="ru-RU" altLang="ru-RU" b="1" dirty="0">
                <a:solidFill>
                  <a:schemeClr val="tx1"/>
                </a:solidFill>
                <a:latin typeface="Arial" panose="020B0604020202020204" pitchFamily="34" charset="0"/>
              </a:rPr>
              <a:t>требования:</a:t>
            </a:r>
            <a:r>
              <a:rPr lang="ru-RU" altLang="ru-RU" dirty="0">
                <a:solidFill>
                  <a:schemeClr val="tx1"/>
                </a:solidFill>
                <a:latin typeface="Arial" panose="020B0604020202020204" pitchFamily="34" charset="0"/>
              </a:rPr>
              <a:t> НПА включает требования, схожие с кандидатской степенью, что снижает специфику </a:t>
            </a:r>
            <a:r>
              <a:rPr lang="ru-RU" altLang="ru-RU" dirty="0" err="1">
                <a:solidFill>
                  <a:schemeClr val="tx1"/>
                </a:solidFill>
                <a:latin typeface="Arial" panose="020B0604020202020204" pitchFamily="34" charset="0"/>
              </a:rPr>
              <a:t>PhD</a:t>
            </a:r>
            <a:r>
              <a:rPr lang="ru-RU" altLang="ru-RU" dirty="0">
                <a:solidFill>
                  <a:schemeClr val="tx1"/>
                </a:solidFill>
                <a:latin typeface="Arial" panose="020B0604020202020204" pitchFamily="34" charset="0"/>
              </a:rPr>
              <a:t> как международной исследовательской </a:t>
            </a:r>
            <a:r>
              <a:rPr lang="ru-RU" altLang="ru-RU" dirty="0" smtClean="0">
                <a:solidFill>
                  <a:schemeClr val="tx1"/>
                </a:solidFill>
                <a:latin typeface="Arial" panose="020B0604020202020204" pitchFamily="34" charset="0"/>
              </a:rPr>
              <a:t>квалификации. Хотим ли мы ее рассматривать как «международную» исследовательскую квалификацию?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altLang="ru-RU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Отсутствие </a:t>
            </a:r>
            <a:r>
              <a:rPr lang="ru-RU" altLang="ru-RU" b="1" dirty="0">
                <a:solidFill>
                  <a:schemeClr val="tx1"/>
                </a:solidFill>
                <a:latin typeface="Arial" panose="020B0604020202020204" pitchFamily="34" charset="0"/>
              </a:rPr>
              <a:t>четких механизмов оценки:</a:t>
            </a:r>
            <a:r>
              <a:rPr lang="ru-RU" altLang="ru-RU" dirty="0">
                <a:solidFill>
                  <a:schemeClr val="tx1"/>
                </a:solidFill>
                <a:latin typeface="Arial" panose="020B0604020202020204" pitchFamily="34" charset="0"/>
              </a:rPr>
              <a:t> Недостаточно критериев для объективной оценки исследовательской работы на уровне </a:t>
            </a:r>
            <a:r>
              <a:rPr lang="ru-RU" altLang="ru-RU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PhD</a:t>
            </a:r>
            <a:r>
              <a:rPr lang="ru-RU" altLang="ru-RU" dirty="0" smtClean="0">
                <a:solidFill>
                  <a:schemeClr val="tx1"/>
                </a:solidFill>
                <a:latin typeface="Arial" panose="020B0604020202020204" pitchFamily="34" charset="0"/>
              </a:rPr>
              <a:t>. Упор – на процессы подготовки </a:t>
            </a:r>
            <a:r>
              <a:rPr lang="en-US" altLang="ru-RU" dirty="0" smtClean="0">
                <a:solidFill>
                  <a:schemeClr val="tx1"/>
                </a:solidFill>
                <a:latin typeface="Arial" panose="020B0604020202020204" pitchFamily="34" charset="0"/>
              </a:rPr>
              <a:t>PhD </a:t>
            </a:r>
            <a:r>
              <a:rPr lang="ru-RU" altLang="ru-RU" dirty="0" smtClean="0">
                <a:solidFill>
                  <a:schemeClr val="tx1"/>
                </a:solidFill>
                <a:latin typeface="Arial" panose="020B0604020202020204" pitchFamily="34" charset="0"/>
              </a:rPr>
              <a:t>диссертации.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altLang="ru-RU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Международный </a:t>
            </a:r>
            <a:r>
              <a:rPr lang="ru-RU" altLang="ru-RU" b="1" dirty="0">
                <a:solidFill>
                  <a:schemeClr val="tx1"/>
                </a:solidFill>
                <a:latin typeface="Arial" panose="020B0604020202020204" pitchFamily="34" charset="0"/>
              </a:rPr>
              <a:t>опыт:</a:t>
            </a:r>
            <a:r>
              <a:rPr lang="ru-RU" altLang="ru-RU" dirty="0">
                <a:solidFill>
                  <a:schemeClr val="tx1"/>
                </a:solidFill>
                <a:latin typeface="Arial" panose="020B0604020202020204" pitchFamily="34" charset="0"/>
              </a:rPr>
              <a:t> Требуются более детальные критерии и процедуры аккредитации и оценки, включая независимые рецензии и международные стандарты. </a:t>
            </a:r>
            <a:endParaRPr lang="ru-RU" altLang="ru-RU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altLang="ru-RU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dirty="0" smtClean="0"/>
              <a:t>Несмотря на требование </a:t>
            </a:r>
            <a:r>
              <a:rPr lang="ru-RU" b="1" dirty="0" smtClean="0"/>
              <a:t>качественных публикаций (</a:t>
            </a:r>
            <a:r>
              <a:rPr lang="en-US" b="1" dirty="0" smtClean="0"/>
              <a:t>Web of Science, Scopus) </a:t>
            </a:r>
            <a:r>
              <a:rPr lang="ru-RU" dirty="0" smtClean="0"/>
              <a:t>аккредитации </a:t>
            </a:r>
            <a:r>
              <a:rPr lang="ru-RU" dirty="0"/>
              <a:t>показали, что большинство статей все еще носят информационно-описательный характер, а не научно-исследовательский с применением эмпирических данных.</a:t>
            </a:r>
            <a:endParaRPr lang="ru-RU" altLang="ru-RU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19843" y="5251579"/>
            <a:ext cx="81116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1905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04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Самоидентификация </a:t>
            </a:r>
            <a:r>
              <a:rPr lang="en-US" dirty="0" smtClean="0"/>
              <a:t>PhD</a:t>
            </a:r>
            <a:r>
              <a:rPr lang="ru-RU" dirty="0"/>
              <a:t> </a:t>
            </a:r>
            <a:r>
              <a:rPr lang="ru-RU" dirty="0" smtClean="0"/>
              <a:t>в вузе в НПА не определена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PhD</a:t>
            </a:r>
            <a:r>
              <a:rPr lang="ru-RU" dirty="0" smtClean="0"/>
              <a:t> – это 3-я завершающая ступень, и показатель зрелости, что вуз готов в научным изысканиям и научным прорывам. Как правило, наличие </a:t>
            </a:r>
            <a:r>
              <a:rPr lang="en-US" dirty="0" smtClean="0"/>
              <a:t>PhD </a:t>
            </a:r>
            <a:r>
              <a:rPr lang="ru-RU" dirty="0" smtClean="0"/>
              <a:t>программ в вузе предполагает </a:t>
            </a:r>
            <a:r>
              <a:rPr lang="ru-RU" dirty="0"/>
              <a:t>конкретную научную направленность. </a:t>
            </a:r>
            <a:endParaRPr lang="ru-RU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Например</a:t>
            </a:r>
            <a:r>
              <a:rPr lang="ru-RU" dirty="0"/>
              <a:t>, если программа связана с </a:t>
            </a:r>
            <a:r>
              <a:rPr lang="ru-RU" dirty="0" smtClean="0"/>
              <a:t>медициной, </a:t>
            </a:r>
            <a:r>
              <a:rPr lang="ru-RU" dirty="0"/>
              <a:t>целесообразно, чтобы она заранее определяла фокус исследований: </a:t>
            </a:r>
            <a:r>
              <a:rPr lang="ru-RU" dirty="0" smtClean="0"/>
              <a:t>общественное </a:t>
            </a:r>
            <a:r>
              <a:rPr lang="ru-RU" dirty="0"/>
              <a:t>здоровье, биомедицина, или клинические </a:t>
            </a:r>
            <a:r>
              <a:rPr lang="ru-RU" dirty="0" smtClean="0"/>
              <a:t>исследования и т.д.. </a:t>
            </a:r>
            <a:r>
              <a:rPr lang="ru-RU" dirty="0"/>
              <a:t>Такая узкая направленность помогает </a:t>
            </a:r>
            <a:r>
              <a:rPr lang="ru-RU" dirty="0" err="1"/>
              <a:t>PhD</a:t>
            </a:r>
            <a:r>
              <a:rPr lang="ru-RU" dirty="0"/>
              <a:t>-программе формировать глубокую экспертизу, привлекать специализированных научных руководителей и соответствовать международным требованиям</a:t>
            </a:r>
            <a:r>
              <a:rPr lang="ru-RU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dirty="0" smtClean="0"/>
              <a:t>Возможно именно это </a:t>
            </a:r>
            <a:r>
              <a:rPr lang="ru-RU" dirty="0"/>
              <a:t>может стать важным отличием </a:t>
            </a:r>
            <a:r>
              <a:rPr lang="ru-RU" dirty="0" err="1"/>
              <a:t>PhD</a:t>
            </a:r>
            <a:r>
              <a:rPr lang="ru-RU" dirty="0"/>
              <a:t> от степеней кандидата и доктора наук, так как последние менее строго определяют фокус и могут быть шире по направленности.</a:t>
            </a:r>
            <a:endParaRPr lang="ru-RU" dirty="0" smtClean="0"/>
          </a:p>
          <a:p>
            <a:pPr lvl="1"/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3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Классификатор </a:t>
            </a:r>
            <a:r>
              <a:rPr lang="en-US" dirty="0" smtClean="0"/>
              <a:t>PhD </a:t>
            </a:r>
            <a:r>
              <a:rPr lang="ru-RU" dirty="0" smtClean="0"/>
              <a:t>направлений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Классификатор требует пересмотра и некоторые программы непонятны по своему содержанию</a:t>
            </a:r>
          </a:p>
          <a:p>
            <a:pPr lvl="1"/>
            <a:r>
              <a:rPr lang="ru-RU" dirty="0" smtClean="0"/>
              <a:t>Например, по </a:t>
            </a:r>
            <a:r>
              <a:rPr lang="en-US" dirty="0" smtClean="0"/>
              <a:t>PhD </a:t>
            </a:r>
            <a:r>
              <a:rPr lang="ru-RU" dirty="0" smtClean="0"/>
              <a:t>направление «Общественное здравоохранение и медицина», но содержание больше склоняется к клинической деятельности, а не к общественному здравоохранению. Для абитуриентов привлекательно, но по </a:t>
            </a:r>
            <a:r>
              <a:rPr lang="ru-RU" smtClean="0"/>
              <a:t>содержанию непонятно.</a:t>
            </a:r>
            <a:endParaRPr lang="ru-RU" dirty="0" smtClean="0"/>
          </a:p>
          <a:p>
            <a:pPr lvl="1"/>
            <a:r>
              <a:rPr lang="ru-RU" dirty="0" smtClean="0"/>
              <a:t>Некоторые наименования направлений непонятны (например, </a:t>
            </a:r>
            <a:r>
              <a:rPr lang="en-US" dirty="0" smtClean="0"/>
              <a:t>PhD</a:t>
            </a:r>
            <a:r>
              <a:rPr lang="ru-RU" dirty="0" smtClean="0"/>
              <a:t> по пожарной безопасности). </a:t>
            </a:r>
            <a:endParaRPr lang="ru-RU" dirty="0"/>
          </a:p>
          <a:p>
            <a:r>
              <a:rPr lang="ru-RU" dirty="0" smtClean="0"/>
              <a:t>Нужен более научный подход к разработке классификатора и привязке к нашей системе образования.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135" y="0"/>
            <a:ext cx="1723865" cy="95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386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1022</TotalTime>
  <Words>1284</Words>
  <Application>Microsoft Office PowerPoint</Application>
  <PresentationFormat>Широкоэкранный</PresentationFormat>
  <Paragraphs>88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Грань</vt:lpstr>
      <vt:lpstr>Вопросы признания и гарантии качества PhD: критерии и процедуры</vt:lpstr>
      <vt:lpstr>Международное признание Агентства EdNet</vt:lpstr>
      <vt:lpstr>Презентация PowerPoint</vt:lpstr>
      <vt:lpstr>APQR – DAQAR База данных DAQAR - единое хранилище данных об аккредитованных образовательных программах и высших учебных заведениях агентствами, зарегистрированными в APQR.  </vt:lpstr>
      <vt:lpstr>DAQAR и AUCA</vt:lpstr>
      <vt:lpstr>Общая ситуация о научных степенях в Кыргызстане</vt:lpstr>
      <vt:lpstr>Вызовы НПА по PhD</vt:lpstr>
      <vt:lpstr>Самоидентификация PhD в вузе в НПА не определена</vt:lpstr>
      <vt:lpstr>Классификатор PhD направлений</vt:lpstr>
      <vt:lpstr>Влияние наличия PhD программ на развитие вузов</vt:lpstr>
      <vt:lpstr>Задачи, которые нужно решить для качественного развития PhD программ. Опыт Агентства EdNet (PhD эксперты).</vt:lpstr>
      <vt:lpstr>Первый национальный рейтинг вузов Кыргызской Республики (rating.kg) и развитие PhD программ</vt:lpstr>
      <vt:lpstr>Еще немного выводов</vt:lpstr>
      <vt:lpstr>Спасибо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признания и гарантии качества PhD: критерии и процедуры</dc:title>
  <dc:creator>Учетная запись Майкрософт</dc:creator>
  <cp:lastModifiedBy>Учетная запись Майкрософт</cp:lastModifiedBy>
  <cp:revision>33</cp:revision>
  <dcterms:created xsi:type="dcterms:W3CDTF">2024-10-30T10:23:16Z</dcterms:created>
  <dcterms:modified xsi:type="dcterms:W3CDTF">2024-10-31T03:25:42Z</dcterms:modified>
</cp:coreProperties>
</file>