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13" r:id="rId3"/>
    <p:sldId id="314" r:id="rId4"/>
    <p:sldId id="315" r:id="rId5"/>
    <p:sldId id="316" r:id="rId6"/>
    <p:sldId id="259" r:id="rId7"/>
    <p:sldId id="269" r:id="rId8"/>
    <p:sldId id="271" r:id="rId9"/>
    <p:sldId id="317" r:id="rId10"/>
    <p:sldId id="350" r:id="rId11"/>
    <p:sldId id="351" r:id="rId12"/>
    <p:sldId id="357" r:id="rId13"/>
    <p:sldId id="358" r:id="rId14"/>
    <p:sldId id="355" r:id="rId15"/>
    <p:sldId id="287" r:id="rId16"/>
    <p:sldId id="359" r:id="rId17"/>
    <p:sldId id="360" r:id="rId18"/>
    <p:sldId id="361" r:id="rId19"/>
    <p:sldId id="36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Лист1!$K$9</c:f>
              <c:strCache>
                <c:ptCount val="1"/>
                <c:pt idx="0">
                  <c:v>2012-2013 уч.год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6.37196096346050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72-4493-A038-C208CD407B86}"/>
                </c:ext>
              </c:extLst>
            </c:dLbl>
            <c:dLbl>
              <c:idx val="2"/>
              <c:layout>
                <c:manualLayout>
                  <c:x val="-7.6567942654349472E-3"/>
                  <c:y val="-3.55267313476967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72-4493-A038-C208CD407B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Лист1!$I$10:$J$14</c:f>
              <c:strCache>
                <c:ptCount val="5"/>
                <c:pt idx="0">
                  <c:v>Охват ДОО (3-6 лет)</c:v>
                </c:pt>
                <c:pt idx="1">
                  <c:v>Охват школой</c:v>
                </c:pt>
                <c:pt idx="2">
                  <c:v>Охват НПО</c:v>
                </c:pt>
                <c:pt idx="3">
                  <c:v>Охват СПО</c:v>
                </c:pt>
                <c:pt idx="4">
                  <c:v>Охват ВПО</c:v>
                </c:pt>
              </c:strCache>
            </c:strRef>
          </c:cat>
          <c:val>
            <c:numRef>
              <c:f>Лист1!$K$10:$K$14</c:f>
              <c:numCache>
                <c:formatCode>0.00%</c:formatCode>
                <c:ptCount val="5"/>
                <c:pt idx="0">
                  <c:v>0.161</c:v>
                </c:pt>
                <c:pt idx="1">
                  <c:v>0.88700000000000001</c:v>
                </c:pt>
                <c:pt idx="2">
                  <c:v>8.8999999999999996E-2</c:v>
                </c:pt>
                <c:pt idx="3" formatCode="0%">
                  <c:v>0.18</c:v>
                </c:pt>
                <c:pt idx="4">
                  <c:v>0.252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72-4493-A038-C208CD407B86}"/>
            </c:ext>
          </c:extLst>
        </c:ser>
        <c:ser>
          <c:idx val="1"/>
          <c:order val="1"/>
          <c:tx>
            <c:strRef>
              <c:f>Лист1!$L$9</c:f>
              <c:strCache>
                <c:ptCount val="1"/>
                <c:pt idx="0">
                  <c:v>2021-2022 уч.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521926615753119E-3"/>
                  <c:y val="-2.54878438538422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72-4493-A038-C208CD407B86}"/>
                </c:ext>
              </c:extLst>
            </c:dLbl>
            <c:dLbl>
              <c:idx val="1"/>
              <c:layout>
                <c:manualLayout>
                  <c:x val="0"/>
                  <c:y val="-1.91158828903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72-4493-A038-C208CD407B86}"/>
                </c:ext>
              </c:extLst>
            </c:dLbl>
            <c:dLbl>
              <c:idx val="2"/>
              <c:layout>
                <c:manualLayout>
                  <c:x val="4.6565367077569236E-3"/>
                  <c:y val="-6.811984984780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72-4493-A038-C208CD407B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Лист1!$I$10:$J$14</c:f>
              <c:strCache>
                <c:ptCount val="5"/>
                <c:pt idx="0">
                  <c:v>Охват ДОО (3-6 лет)</c:v>
                </c:pt>
                <c:pt idx="1">
                  <c:v>Охват школой</c:v>
                </c:pt>
                <c:pt idx="2">
                  <c:v>Охват НПО</c:v>
                </c:pt>
                <c:pt idx="3">
                  <c:v>Охват СПО</c:v>
                </c:pt>
                <c:pt idx="4">
                  <c:v>Охват ВПО</c:v>
                </c:pt>
              </c:strCache>
            </c:strRef>
          </c:cat>
          <c:val>
            <c:numRef>
              <c:f>Лист1!$L$10:$L$14</c:f>
              <c:numCache>
                <c:formatCode>0.00%</c:formatCode>
                <c:ptCount val="5"/>
                <c:pt idx="0">
                  <c:v>0.23899999999999999</c:v>
                </c:pt>
                <c:pt idx="1">
                  <c:v>0.97199999999999998</c:v>
                </c:pt>
                <c:pt idx="2">
                  <c:v>0.108</c:v>
                </c:pt>
                <c:pt idx="3">
                  <c:v>0.29799999999999999</c:v>
                </c:pt>
                <c:pt idx="4">
                  <c:v>0.45400000000000001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72-4493-A038-C208CD407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8943104"/>
        <c:axId val="198944640"/>
      </c:barChart>
      <c:catAx>
        <c:axId val="198943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tx1"/>
                </a:solidFill>
              </a:defRPr>
            </a:pPr>
            <a:endParaRPr lang="ru-RU"/>
          </a:p>
        </c:txPr>
        <c:crossAx val="198944640"/>
        <c:crosses val="autoZero"/>
        <c:auto val="1"/>
        <c:lblAlgn val="ctr"/>
        <c:lblOffset val="100"/>
        <c:noMultiLvlLbl val="0"/>
      </c:catAx>
      <c:valAx>
        <c:axId val="19894464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9894310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7726E-E8C6-4871-9457-40654C0BD5D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BCD891-5782-4931-8716-CD6F55B1C849}">
      <dgm:prSet phldrT="[Текст]"/>
      <dgm:spPr/>
      <dgm:t>
        <a:bodyPr/>
        <a:lstStyle/>
        <a:p>
          <a:r>
            <a:rPr lang="ru-RU" b="1" dirty="0"/>
            <a:t>Выход на рынок труда</a:t>
          </a:r>
        </a:p>
      </dgm:t>
    </dgm:pt>
    <dgm:pt modelId="{71CDE730-611B-414B-843D-70BC43250B42}" type="parTrans" cxnId="{3AA6B72D-B2A1-4852-BA99-3D0E693EBE02}">
      <dgm:prSet/>
      <dgm:spPr/>
      <dgm:t>
        <a:bodyPr/>
        <a:lstStyle/>
        <a:p>
          <a:endParaRPr lang="ru-RU"/>
        </a:p>
      </dgm:t>
    </dgm:pt>
    <dgm:pt modelId="{27C4E96D-0724-46AB-8466-BC8ABB96F86A}" type="sibTrans" cxnId="{3AA6B72D-B2A1-4852-BA99-3D0E693EBE02}">
      <dgm:prSet/>
      <dgm:spPr/>
      <dgm:t>
        <a:bodyPr/>
        <a:lstStyle/>
        <a:p>
          <a:endParaRPr lang="ru-RU"/>
        </a:p>
      </dgm:t>
    </dgm:pt>
    <dgm:pt modelId="{2647047D-8CA8-430F-B2B1-BC8C7A810F46}">
      <dgm:prSet phldrT="[Текст]"/>
      <dgm:spPr/>
      <dgm:t>
        <a:bodyPr/>
        <a:lstStyle/>
        <a:p>
          <a:r>
            <a:rPr lang="ru-RU" dirty="0"/>
            <a:t>Обучение на рабочем месте</a:t>
          </a:r>
        </a:p>
      </dgm:t>
    </dgm:pt>
    <dgm:pt modelId="{620C8308-481D-4529-9D24-B00989EF4D68}" type="parTrans" cxnId="{AEF59916-EF12-49B5-9774-A61DAF9C31A2}">
      <dgm:prSet/>
      <dgm:spPr/>
      <dgm:t>
        <a:bodyPr/>
        <a:lstStyle/>
        <a:p>
          <a:endParaRPr lang="ru-RU"/>
        </a:p>
      </dgm:t>
    </dgm:pt>
    <dgm:pt modelId="{B0783BB4-928D-40D7-AB6E-6A2E4DCBFC1F}" type="sibTrans" cxnId="{AEF59916-EF12-49B5-9774-A61DAF9C31A2}">
      <dgm:prSet/>
      <dgm:spPr/>
      <dgm:t>
        <a:bodyPr/>
        <a:lstStyle/>
        <a:p>
          <a:endParaRPr lang="ru-RU"/>
        </a:p>
      </dgm:t>
    </dgm:pt>
    <dgm:pt modelId="{11B89BF7-9C83-4799-99EF-F837D435250A}">
      <dgm:prSet phldrT="[Текст]"/>
      <dgm:spPr/>
      <dgm:t>
        <a:bodyPr/>
        <a:lstStyle/>
        <a:p>
          <a:r>
            <a:rPr lang="ky-KG" dirty="0"/>
            <a:t>Секторальные исследования рынка труда </a:t>
          </a:r>
          <a:endParaRPr lang="ru-RU" dirty="0"/>
        </a:p>
      </dgm:t>
    </dgm:pt>
    <dgm:pt modelId="{7AD8EC2C-C4A0-4917-B300-B642A4BCD942}" type="parTrans" cxnId="{D0B9224A-1A39-4FEA-B052-7903F6CA6704}">
      <dgm:prSet/>
      <dgm:spPr/>
      <dgm:t>
        <a:bodyPr/>
        <a:lstStyle/>
        <a:p>
          <a:endParaRPr lang="ru-RU"/>
        </a:p>
      </dgm:t>
    </dgm:pt>
    <dgm:pt modelId="{58CF2AB5-24EC-4B47-9A53-19C8ECC6907D}" type="sibTrans" cxnId="{D0B9224A-1A39-4FEA-B052-7903F6CA6704}">
      <dgm:prSet/>
      <dgm:spPr/>
      <dgm:t>
        <a:bodyPr/>
        <a:lstStyle/>
        <a:p>
          <a:endParaRPr lang="ru-RU"/>
        </a:p>
      </dgm:t>
    </dgm:pt>
    <dgm:pt modelId="{4F9E3139-718B-4BA1-82B1-C00BC68C0713}">
      <dgm:prSet phldrT="[Текст]"/>
      <dgm:spPr/>
      <dgm:t>
        <a:bodyPr/>
        <a:lstStyle/>
        <a:p>
          <a:r>
            <a:rPr lang="ky-KG" b="1" dirty="0"/>
            <a:t>Национальная система квалификаций</a:t>
          </a:r>
          <a:endParaRPr lang="ru-RU" dirty="0"/>
        </a:p>
      </dgm:t>
    </dgm:pt>
    <dgm:pt modelId="{6675EBBC-3D04-4283-8EF1-C04FBA51119F}" type="parTrans" cxnId="{6C6E0DBD-0F91-41D1-9408-08E0BB34C3FA}">
      <dgm:prSet/>
      <dgm:spPr/>
      <dgm:t>
        <a:bodyPr/>
        <a:lstStyle/>
        <a:p>
          <a:endParaRPr lang="ru-RU"/>
        </a:p>
      </dgm:t>
    </dgm:pt>
    <dgm:pt modelId="{B07806BB-DC97-4E04-AF7A-A77FB2F81A40}" type="sibTrans" cxnId="{6C6E0DBD-0F91-41D1-9408-08E0BB34C3FA}">
      <dgm:prSet/>
      <dgm:spPr/>
      <dgm:t>
        <a:bodyPr/>
        <a:lstStyle/>
        <a:p>
          <a:endParaRPr lang="ru-RU"/>
        </a:p>
      </dgm:t>
    </dgm:pt>
    <dgm:pt modelId="{48BFB888-7930-402C-A91A-17AB3A1821A8}">
      <dgm:prSet phldrT="[Текст]"/>
      <dgm:spPr/>
      <dgm:t>
        <a:bodyPr/>
        <a:lstStyle/>
        <a:p>
          <a:r>
            <a:rPr lang="ru-RU" dirty="0"/>
            <a:t>Система квалификаций</a:t>
          </a:r>
        </a:p>
      </dgm:t>
    </dgm:pt>
    <dgm:pt modelId="{98924217-0CEF-4046-9EBA-CF336FAB068A}" type="parTrans" cxnId="{101B8D41-B681-4251-98A7-5AE4FB649F97}">
      <dgm:prSet/>
      <dgm:spPr/>
      <dgm:t>
        <a:bodyPr/>
        <a:lstStyle/>
        <a:p>
          <a:endParaRPr lang="ru-RU"/>
        </a:p>
      </dgm:t>
    </dgm:pt>
    <dgm:pt modelId="{CAFFAA67-3F78-482A-B086-D979FA93D2C6}" type="sibTrans" cxnId="{101B8D41-B681-4251-98A7-5AE4FB649F97}">
      <dgm:prSet/>
      <dgm:spPr/>
      <dgm:t>
        <a:bodyPr/>
        <a:lstStyle/>
        <a:p>
          <a:endParaRPr lang="ru-RU"/>
        </a:p>
      </dgm:t>
    </dgm:pt>
    <dgm:pt modelId="{54642D55-1432-4B5D-85BA-80B934E75B48}">
      <dgm:prSet phldrT="[Текст]"/>
      <dgm:spPr/>
      <dgm:t>
        <a:bodyPr/>
        <a:lstStyle/>
        <a:p>
          <a:r>
            <a:rPr lang="ru-RU" dirty="0"/>
            <a:t>Профессиональные стандарты</a:t>
          </a:r>
        </a:p>
      </dgm:t>
    </dgm:pt>
    <dgm:pt modelId="{0647AC5C-5221-43A5-8CD0-DF6FA274D980}" type="parTrans" cxnId="{42388C35-42D1-474D-B27D-8E6DF528CD62}">
      <dgm:prSet/>
      <dgm:spPr/>
      <dgm:t>
        <a:bodyPr/>
        <a:lstStyle/>
        <a:p>
          <a:endParaRPr lang="ru-RU"/>
        </a:p>
      </dgm:t>
    </dgm:pt>
    <dgm:pt modelId="{5F438145-915D-46A9-AF92-C9AADA389DC8}" type="sibTrans" cxnId="{42388C35-42D1-474D-B27D-8E6DF528CD62}">
      <dgm:prSet/>
      <dgm:spPr/>
      <dgm:t>
        <a:bodyPr/>
        <a:lstStyle/>
        <a:p>
          <a:endParaRPr lang="ru-RU"/>
        </a:p>
      </dgm:t>
    </dgm:pt>
    <dgm:pt modelId="{AB05D38F-07FF-4DBB-BCEB-121EC21C7468}">
      <dgm:prSet phldrT="[Текст]"/>
      <dgm:spPr/>
      <dgm:t>
        <a:bodyPr/>
        <a:lstStyle/>
        <a:p>
          <a:r>
            <a:rPr lang="ky-KG" dirty="0"/>
            <a:t>Корректировка стандартов и программ</a:t>
          </a:r>
          <a:endParaRPr lang="ru-RU" dirty="0"/>
        </a:p>
      </dgm:t>
    </dgm:pt>
    <dgm:pt modelId="{5A032244-FDC5-4162-8BF6-AEB3D129E596}" type="parTrans" cxnId="{1CE7B234-196A-4FAB-A089-AAD0695F658A}">
      <dgm:prSet/>
      <dgm:spPr/>
      <dgm:t>
        <a:bodyPr/>
        <a:lstStyle/>
        <a:p>
          <a:endParaRPr lang="ru-RU"/>
        </a:p>
      </dgm:t>
    </dgm:pt>
    <dgm:pt modelId="{D290609E-5B1E-463D-9890-DB515D9F0C26}" type="sibTrans" cxnId="{1CE7B234-196A-4FAB-A089-AAD0695F658A}">
      <dgm:prSet/>
      <dgm:spPr/>
      <dgm:t>
        <a:bodyPr/>
        <a:lstStyle/>
        <a:p>
          <a:endParaRPr lang="ru-RU"/>
        </a:p>
      </dgm:t>
    </dgm:pt>
    <dgm:pt modelId="{B73687F3-3316-4382-912C-3C8AFB1551DB}">
      <dgm:prSet phldrT="[Текст]"/>
      <dgm:spPr/>
      <dgm:t>
        <a:bodyPr/>
        <a:lstStyle/>
        <a:p>
          <a:r>
            <a:rPr lang="ky-KG" dirty="0"/>
            <a:t>Независимая сертификация выпускников</a:t>
          </a:r>
          <a:endParaRPr lang="ru-RU" dirty="0"/>
        </a:p>
      </dgm:t>
    </dgm:pt>
    <dgm:pt modelId="{CCCF26F4-496F-4431-8E7E-568C40D57A12}" type="parTrans" cxnId="{D5A12044-2E26-4ED6-8704-96CA73100A6A}">
      <dgm:prSet/>
      <dgm:spPr/>
      <dgm:t>
        <a:bodyPr/>
        <a:lstStyle/>
        <a:p>
          <a:endParaRPr lang="ru-RU"/>
        </a:p>
      </dgm:t>
    </dgm:pt>
    <dgm:pt modelId="{1F46F187-EE5B-470A-9AFE-D37E06ABFAFD}" type="sibTrans" cxnId="{D5A12044-2E26-4ED6-8704-96CA73100A6A}">
      <dgm:prSet/>
      <dgm:spPr/>
      <dgm:t>
        <a:bodyPr/>
        <a:lstStyle/>
        <a:p>
          <a:endParaRPr lang="ru-RU"/>
        </a:p>
      </dgm:t>
    </dgm:pt>
    <dgm:pt modelId="{25CAB424-9195-4EA0-8754-DFA279ECCDC5}">
      <dgm:prSet phldrT="[Текст]"/>
      <dgm:spPr/>
      <dgm:t>
        <a:bodyPr/>
        <a:lstStyle/>
        <a:p>
          <a:r>
            <a:rPr lang="ru-RU" dirty="0"/>
            <a:t>Подготовка педагогов по 2 и более специальностям (53 экспериментальных учебных плана).</a:t>
          </a:r>
        </a:p>
      </dgm:t>
    </dgm:pt>
    <dgm:pt modelId="{F71A4472-8F46-47C3-8C28-F3171D0F48F1}" type="parTrans" cxnId="{5552F6C4-874C-4708-9CEA-08198869731D}">
      <dgm:prSet/>
      <dgm:spPr/>
      <dgm:t>
        <a:bodyPr/>
        <a:lstStyle/>
        <a:p>
          <a:endParaRPr lang="ru-RU"/>
        </a:p>
      </dgm:t>
    </dgm:pt>
    <dgm:pt modelId="{BBC5F4E7-11B1-4F3C-81CF-1B81ED129F6A}" type="sibTrans" cxnId="{5552F6C4-874C-4708-9CEA-08198869731D}">
      <dgm:prSet/>
      <dgm:spPr/>
      <dgm:t>
        <a:bodyPr/>
        <a:lstStyle/>
        <a:p>
          <a:endParaRPr lang="ru-RU"/>
        </a:p>
      </dgm:t>
    </dgm:pt>
    <dgm:pt modelId="{259355B6-AE94-43CB-B0F6-1840B51C496E}">
      <dgm:prSet phldrT="[Текст]"/>
      <dgm:spPr/>
      <dgm:t>
        <a:bodyPr/>
        <a:lstStyle/>
        <a:p>
          <a:r>
            <a:rPr lang="ky-KG" dirty="0"/>
            <a:t>Привлечение ассоциаций работодателей</a:t>
          </a:r>
          <a:endParaRPr lang="ru-RU" dirty="0"/>
        </a:p>
      </dgm:t>
    </dgm:pt>
    <dgm:pt modelId="{BBC5EF7D-3F58-44F9-BA15-52B2964D5AC7}" type="parTrans" cxnId="{664C7DE4-2ECA-4A5D-BA45-EB999FDC0EBB}">
      <dgm:prSet/>
      <dgm:spPr/>
      <dgm:t>
        <a:bodyPr/>
        <a:lstStyle/>
        <a:p>
          <a:endParaRPr lang="ru-RU"/>
        </a:p>
      </dgm:t>
    </dgm:pt>
    <dgm:pt modelId="{685B0CDA-602D-47DA-895C-C3F225B8D479}" type="sibTrans" cxnId="{664C7DE4-2ECA-4A5D-BA45-EB999FDC0EBB}">
      <dgm:prSet/>
      <dgm:spPr/>
      <dgm:t>
        <a:bodyPr/>
        <a:lstStyle/>
        <a:p>
          <a:endParaRPr lang="ru-RU"/>
        </a:p>
      </dgm:t>
    </dgm:pt>
    <dgm:pt modelId="{63E84BCD-09B5-4FAF-9B1F-B7B8C4E0949A}">
      <dgm:prSet phldrT="[Текст]"/>
      <dgm:spPr/>
      <dgm:t>
        <a:bodyPr/>
        <a:lstStyle/>
        <a:p>
          <a:r>
            <a:rPr lang="ru-RU" dirty="0" err="1"/>
            <a:t>Признаваемость</a:t>
          </a:r>
          <a:r>
            <a:rPr lang="ru-RU" dirty="0"/>
            <a:t> квалификаций</a:t>
          </a:r>
        </a:p>
      </dgm:t>
    </dgm:pt>
    <dgm:pt modelId="{D18637A8-8A4D-460C-8F33-D1E0A0FA43AD}" type="parTrans" cxnId="{7E28CE0D-6853-457A-B718-2765EC09BB2C}">
      <dgm:prSet/>
      <dgm:spPr/>
      <dgm:t>
        <a:bodyPr/>
        <a:lstStyle/>
        <a:p>
          <a:endParaRPr lang="ru-RU"/>
        </a:p>
      </dgm:t>
    </dgm:pt>
    <dgm:pt modelId="{FF8CE48D-D0A0-4B82-AFE7-652A17842896}" type="sibTrans" cxnId="{7E28CE0D-6853-457A-B718-2765EC09BB2C}">
      <dgm:prSet/>
      <dgm:spPr/>
      <dgm:t>
        <a:bodyPr/>
        <a:lstStyle/>
        <a:p>
          <a:endParaRPr lang="ru-RU"/>
        </a:p>
      </dgm:t>
    </dgm:pt>
    <dgm:pt modelId="{203D9103-4049-4B96-A462-3FF8588059D0}">
      <dgm:prSet phldrT="[Текст]"/>
      <dgm:spPr/>
      <dgm:t>
        <a:bodyPr/>
        <a:lstStyle/>
        <a:p>
          <a:r>
            <a:rPr lang="ru-RU" dirty="0"/>
            <a:t>Экспериментальные учебные планы с сокращенными сроками обучения - 3 года в бакалавриате и 1,5 года в магистратуре по педагогическим направлениям</a:t>
          </a:r>
        </a:p>
      </dgm:t>
    </dgm:pt>
    <dgm:pt modelId="{2DB48EAE-9AFD-46F2-AAB8-41526BA5A313}" type="parTrans" cxnId="{8D588EBD-6544-472A-A1A4-BBC537E61F6A}">
      <dgm:prSet/>
      <dgm:spPr/>
      <dgm:t>
        <a:bodyPr/>
        <a:lstStyle/>
        <a:p>
          <a:endParaRPr lang="ru-RU"/>
        </a:p>
      </dgm:t>
    </dgm:pt>
    <dgm:pt modelId="{29432D22-E357-497D-9411-725D8E0C0CD1}" type="sibTrans" cxnId="{8D588EBD-6544-472A-A1A4-BBC537E61F6A}">
      <dgm:prSet/>
      <dgm:spPr/>
      <dgm:t>
        <a:bodyPr/>
        <a:lstStyle/>
        <a:p>
          <a:endParaRPr lang="ru-RU"/>
        </a:p>
      </dgm:t>
    </dgm:pt>
    <dgm:pt modelId="{B7373302-332A-4AD0-ACB5-0437E87D0DBE}" type="pres">
      <dgm:prSet presAssocID="{40B7726E-E8C6-4871-9457-40654C0BD5D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5921570-651E-4AD5-AC8F-927545049983}" type="pres">
      <dgm:prSet presAssocID="{36BCD891-5782-4931-8716-CD6F55B1C849}" presName="circle1" presStyleLbl="node1" presStyleIdx="0" presStyleCnt="2"/>
      <dgm:spPr/>
    </dgm:pt>
    <dgm:pt modelId="{2F0B2334-7637-4E58-A2AC-06A78375D009}" type="pres">
      <dgm:prSet presAssocID="{36BCD891-5782-4931-8716-CD6F55B1C849}" presName="space" presStyleCnt="0"/>
      <dgm:spPr/>
    </dgm:pt>
    <dgm:pt modelId="{6EAD1BFA-5C4C-42C5-B18E-BF4F017C7041}" type="pres">
      <dgm:prSet presAssocID="{36BCD891-5782-4931-8716-CD6F55B1C849}" presName="rect1" presStyleLbl="alignAcc1" presStyleIdx="0" presStyleCnt="2"/>
      <dgm:spPr/>
    </dgm:pt>
    <dgm:pt modelId="{0E624FE6-58C3-4ECA-9F6D-AE89A5FA7CF4}" type="pres">
      <dgm:prSet presAssocID="{4F9E3139-718B-4BA1-82B1-C00BC68C0713}" presName="vertSpace2" presStyleLbl="node1" presStyleIdx="0" presStyleCnt="2"/>
      <dgm:spPr/>
    </dgm:pt>
    <dgm:pt modelId="{754A6F88-665C-4ECC-AE76-EF4AB04FF804}" type="pres">
      <dgm:prSet presAssocID="{4F9E3139-718B-4BA1-82B1-C00BC68C0713}" presName="circle2" presStyleLbl="node1" presStyleIdx="1" presStyleCnt="2"/>
      <dgm:spPr/>
    </dgm:pt>
    <dgm:pt modelId="{715EC3D9-C8AA-422E-98AD-FE390919CAB1}" type="pres">
      <dgm:prSet presAssocID="{4F9E3139-718B-4BA1-82B1-C00BC68C0713}" presName="rect2" presStyleLbl="alignAcc1" presStyleIdx="1" presStyleCnt="2"/>
      <dgm:spPr/>
    </dgm:pt>
    <dgm:pt modelId="{CC1A451D-DAFE-43F9-9557-AA4F49B07E17}" type="pres">
      <dgm:prSet presAssocID="{36BCD891-5782-4931-8716-CD6F55B1C849}" presName="rect1ParTx" presStyleLbl="alignAcc1" presStyleIdx="1" presStyleCnt="2">
        <dgm:presLayoutVars>
          <dgm:chMax val="1"/>
          <dgm:bulletEnabled val="1"/>
        </dgm:presLayoutVars>
      </dgm:prSet>
      <dgm:spPr/>
    </dgm:pt>
    <dgm:pt modelId="{054727A1-B10F-4B47-8BAD-C0DB2936C718}" type="pres">
      <dgm:prSet presAssocID="{36BCD891-5782-4931-8716-CD6F55B1C849}" presName="rect1ChTx" presStyleLbl="alignAcc1" presStyleIdx="1" presStyleCnt="2">
        <dgm:presLayoutVars>
          <dgm:bulletEnabled val="1"/>
        </dgm:presLayoutVars>
      </dgm:prSet>
      <dgm:spPr/>
    </dgm:pt>
    <dgm:pt modelId="{20C8F2B2-6149-41B4-A2FC-7E36A8885E2E}" type="pres">
      <dgm:prSet presAssocID="{4F9E3139-718B-4BA1-82B1-C00BC68C0713}" presName="rect2ParTx" presStyleLbl="alignAcc1" presStyleIdx="1" presStyleCnt="2">
        <dgm:presLayoutVars>
          <dgm:chMax val="1"/>
          <dgm:bulletEnabled val="1"/>
        </dgm:presLayoutVars>
      </dgm:prSet>
      <dgm:spPr/>
    </dgm:pt>
    <dgm:pt modelId="{273DABA1-4ADE-4C6E-8DDE-AE9A3F9F2681}" type="pres">
      <dgm:prSet presAssocID="{4F9E3139-718B-4BA1-82B1-C00BC68C0713}" presName="rect2ChTx" presStyleLbl="alignAcc1" presStyleIdx="1" presStyleCnt="2">
        <dgm:presLayoutVars>
          <dgm:bulletEnabled val="1"/>
        </dgm:presLayoutVars>
      </dgm:prSet>
      <dgm:spPr/>
    </dgm:pt>
  </dgm:ptLst>
  <dgm:cxnLst>
    <dgm:cxn modelId="{7E28CE0D-6853-457A-B718-2765EC09BB2C}" srcId="{4F9E3139-718B-4BA1-82B1-C00BC68C0713}" destId="{63E84BCD-09B5-4FAF-9B1F-B7B8C4E0949A}" srcOrd="3" destOrd="0" parTransId="{D18637A8-8A4D-460C-8F33-D1E0A0FA43AD}" sibTransId="{FF8CE48D-D0A0-4B82-AFE7-652A17842896}"/>
    <dgm:cxn modelId="{AEF59916-EF12-49B5-9774-A61DAF9C31A2}" srcId="{36BCD891-5782-4931-8716-CD6F55B1C849}" destId="{2647047D-8CA8-430F-B2B1-BC8C7A810F46}" srcOrd="0" destOrd="0" parTransId="{620C8308-481D-4529-9D24-B00989EF4D68}" sibTransId="{B0783BB4-928D-40D7-AB6E-6A2E4DCBFC1F}"/>
    <dgm:cxn modelId="{F2946E1B-24A5-48B2-8566-8C474310251A}" type="presOf" srcId="{4F9E3139-718B-4BA1-82B1-C00BC68C0713}" destId="{715EC3D9-C8AA-422E-98AD-FE390919CAB1}" srcOrd="0" destOrd="0" presId="urn:microsoft.com/office/officeart/2005/8/layout/target3"/>
    <dgm:cxn modelId="{63F87B27-1112-4942-8118-3C11923843EC}" type="presOf" srcId="{48BFB888-7930-402C-A91A-17AB3A1821A8}" destId="{273DABA1-4ADE-4C6E-8DDE-AE9A3F9F2681}" srcOrd="0" destOrd="0" presId="urn:microsoft.com/office/officeart/2005/8/layout/target3"/>
    <dgm:cxn modelId="{3AA6B72D-B2A1-4852-BA99-3D0E693EBE02}" srcId="{40B7726E-E8C6-4871-9457-40654C0BD5D8}" destId="{36BCD891-5782-4931-8716-CD6F55B1C849}" srcOrd="0" destOrd="0" parTransId="{71CDE730-611B-414B-843D-70BC43250B42}" sibTransId="{27C4E96D-0724-46AB-8466-BC8ABB96F86A}"/>
    <dgm:cxn modelId="{1CE7B234-196A-4FAB-A089-AAD0695F658A}" srcId="{36BCD891-5782-4931-8716-CD6F55B1C849}" destId="{AB05D38F-07FF-4DBB-BCEB-121EC21C7468}" srcOrd="2" destOrd="0" parTransId="{5A032244-FDC5-4162-8BF6-AEB3D129E596}" sibTransId="{D290609E-5B1E-463D-9890-DB515D9F0C26}"/>
    <dgm:cxn modelId="{42388C35-42D1-474D-B27D-8E6DF528CD62}" srcId="{4F9E3139-718B-4BA1-82B1-C00BC68C0713}" destId="{54642D55-1432-4B5D-85BA-80B934E75B48}" srcOrd="1" destOrd="0" parTransId="{0647AC5C-5221-43A5-8CD0-DF6FA274D980}" sibTransId="{5F438145-915D-46A9-AF92-C9AADA389DC8}"/>
    <dgm:cxn modelId="{101B8D41-B681-4251-98A7-5AE4FB649F97}" srcId="{4F9E3139-718B-4BA1-82B1-C00BC68C0713}" destId="{48BFB888-7930-402C-A91A-17AB3A1821A8}" srcOrd="0" destOrd="0" parTransId="{98924217-0CEF-4046-9EBA-CF336FAB068A}" sibTransId="{CAFFAA67-3F78-482A-B086-D979FA93D2C6}"/>
    <dgm:cxn modelId="{D5A12044-2E26-4ED6-8704-96CA73100A6A}" srcId="{36BCD891-5782-4931-8716-CD6F55B1C849}" destId="{B73687F3-3316-4382-912C-3C8AFB1551DB}" srcOrd="3" destOrd="0" parTransId="{CCCF26F4-496F-4431-8E7E-568C40D57A12}" sibTransId="{1F46F187-EE5B-470A-9AFE-D37E06ABFAFD}"/>
    <dgm:cxn modelId="{D0B9224A-1A39-4FEA-B052-7903F6CA6704}" srcId="{36BCD891-5782-4931-8716-CD6F55B1C849}" destId="{11B89BF7-9C83-4799-99EF-F837D435250A}" srcOrd="1" destOrd="0" parTransId="{7AD8EC2C-C4A0-4917-B300-B642A4BCD942}" sibTransId="{58CF2AB5-24EC-4B47-9A53-19C8ECC6907D}"/>
    <dgm:cxn modelId="{D14BCD4E-7993-4CDA-9FF5-2DC86A33A2A1}" type="presOf" srcId="{40B7726E-E8C6-4871-9457-40654C0BD5D8}" destId="{B7373302-332A-4AD0-ACB5-0437E87D0DBE}" srcOrd="0" destOrd="0" presId="urn:microsoft.com/office/officeart/2005/8/layout/target3"/>
    <dgm:cxn modelId="{A0DCF373-E372-4622-ACCA-105EE3C32D2D}" type="presOf" srcId="{11B89BF7-9C83-4799-99EF-F837D435250A}" destId="{054727A1-B10F-4B47-8BAD-C0DB2936C718}" srcOrd="0" destOrd="1" presId="urn:microsoft.com/office/officeart/2005/8/layout/target3"/>
    <dgm:cxn modelId="{06A73C54-25AA-40F5-BE2D-87159C509F3F}" type="presOf" srcId="{4F9E3139-718B-4BA1-82B1-C00BC68C0713}" destId="{20C8F2B2-6149-41B4-A2FC-7E36A8885E2E}" srcOrd="1" destOrd="0" presId="urn:microsoft.com/office/officeart/2005/8/layout/target3"/>
    <dgm:cxn modelId="{811CC554-242C-4D54-809F-227CE58C2C8E}" type="presOf" srcId="{2647047D-8CA8-430F-B2B1-BC8C7A810F46}" destId="{054727A1-B10F-4B47-8BAD-C0DB2936C718}" srcOrd="0" destOrd="0" presId="urn:microsoft.com/office/officeart/2005/8/layout/target3"/>
    <dgm:cxn modelId="{82410D81-CFCF-427D-B861-5DABCD7EB9CF}" type="presOf" srcId="{25CAB424-9195-4EA0-8754-DFA279ECCDC5}" destId="{054727A1-B10F-4B47-8BAD-C0DB2936C718}" srcOrd="0" destOrd="4" presId="urn:microsoft.com/office/officeart/2005/8/layout/target3"/>
    <dgm:cxn modelId="{4A5E548A-72D6-4F0F-B978-984F960CAA88}" type="presOf" srcId="{54642D55-1432-4B5D-85BA-80B934E75B48}" destId="{273DABA1-4ADE-4C6E-8DDE-AE9A3F9F2681}" srcOrd="0" destOrd="1" presId="urn:microsoft.com/office/officeart/2005/8/layout/target3"/>
    <dgm:cxn modelId="{DFE19B90-58C9-4530-BBCE-F4E713800288}" type="presOf" srcId="{36BCD891-5782-4931-8716-CD6F55B1C849}" destId="{6EAD1BFA-5C4C-42C5-B18E-BF4F017C7041}" srcOrd="0" destOrd="0" presId="urn:microsoft.com/office/officeart/2005/8/layout/target3"/>
    <dgm:cxn modelId="{6113CB9A-11D8-4227-A9F6-7654B177EFC9}" type="presOf" srcId="{AB05D38F-07FF-4DBB-BCEB-121EC21C7468}" destId="{054727A1-B10F-4B47-8BAD-C0DB2936C718}" srcOrd="0" destOrd="2" presId="urn:microsoft.com/office/officeart/2005/8/layout/target3"/>
    <dgm:cxn modelId="{B8AEF0A1-A130-4711-A6AC-95581ABC0914}" type="presOf" srcId="{63E84BCD-09B5-4FAF-9B1F-B7B8C4E0949A}" destId="{273DABA1-4ADE-4C6E-8DDE-AE9A3F9F2681}" srcOrd="0" destOrd="3" presId="urn:microsoft.com/office/officeart/2005/8/layout/target3"/>
    <dgm:cxn modelId="{1C797BA9-8FB2-4C7B-9CA0-1EC7B28A7C3F}" type="presOf" srcId="{203D9103-4049-4B96-A462-3FF8588059D0}" destId="{054727A1-B10F-4B47-8BAD-C0DB2936C718}" srcOrd="0" destOrd="5" presId="urn:microsoft.com/office/officeart/2005/8/layout/target3"/>
    <dgm:cxn modelId="{2F14D6B7-F65A-425B-A291-0F175AB31E5F}" type="presOf" srcId="{36BCD891-5782-4931-8716-CD6F55B1C849}" destId="{CC1A451D-DAFE-43F9-9557-AA4F49B07E17}" srcOrd="1" destOrd="0" presId="urn:microsoft.com/office/officeart/2005/8/layout/target3"/>
    <dgm:cxn modelId="{FF5E30BC-7775-4836-B26B-CBDDA76A315C}" type="presOf" srcId="{259355B6-AE94-43CB-B0F6-1840B51C496E}" destId="{273DABA1-4ADE-4C6E-8DDE-AE9A3F9F2681}" srcOrd="0" destOrd="2" presId="urn:microsoft.com/office/officeart/2005/8/layout/target3"/>
    <dgm:cxn modelId="{6C6E0DBD-0F91-41D1-9408-08E0BB34C3FA}" srcId="{40B7726E-E8C6-4871-9457-40654C0BD5D8}" destId="{4F9E3139-718B-4BA1-82B1-C00BC68C0713}" srcOrd="1" destOrd="0" parTransId="{6675EBBC-3D04-4283-8EF1-C04FBA51119F}" sibTransId="{B07806BB-DC97-4E04-AF7A-A77FB2F81A40}"/>
    <dgm:cxn modelId="{8D588EBD-6544-472A-A1A4-BBC537E61F6A}" srcId="{36BCD891-5782-4931-8716-CD6F55B1C849}" destId="{203D9103-4049-4B96-A462-3FF8588059D0}" srcOrd="5" destOrd="0" parTransId="{2DB48EAE-9AFD-46F2-AAB8-41526BA5A313}" sibTransId="{29432D22-E357-497D-9411-725D8E0C0CD1}"/>
    <dgm:cxn modelId="{5552F6C4-874C-4708-9CEA-08198869731D}" srcId="{36BCD891-5782-4931-8716-CD6F55B1C849}" destId="{25CAB424-9195-4EA0-8754-DFA279ECCDC5}" srcOrd="4" destOrd="0" parTransId="{F71A4472-8F46-47C3-8C28-F3171D0F48F1}" sibTransId="{BBC5F4E7-11B1-4F3C-81CF-1B81ED129F6A}"/>
    <dgm:cxn modelId="{664C7DE4-2ECA-4A5D-BA45-EB999FDC0EBB}" srcId="{4F9E3139-718B-4BA1-82B1-C00BC68C0713}" destId="{259355B6-AE94-43CB-B0F6-1840B51C496E}" srcOrd="2" destOrd="0" parTransId="{BBC5EF7D-3F58-44F9-BA15-52B2964D5AC7}" sibTransId="{685B0CDA-602D-47DA-895C-C3F225B8D479}"/>
    <dgm:cxn modelId="{379B1EF4-E692-40CE-B211-FCA1E8E32E5A}" type="presOf" srcId="{B73687F3-3316-4382-912C-3C8AFB1551DB}" destId="{054727A1-B10F-4B47-8BAD-C0DB2936C718}" srcOrd="0" destOrd="3" presId="urn:microsoft.com/office/officeart/2005/8/layout/target3"/>
    <dgm:cxn modelId="{62ABDA99-DD0B-4FF8-B756-8048976E79CB}" type="presParOf" srcId="{B7373302-332A-4AD0-ACB5-0437E87D0DBE}" destId="{F5921570-651E-4AD5-AC8F-927545049983}" srcOrd="0" destOrd="0" presId="urn:microsoft.com/office/officeart/2005/8/layout/target3"/>
    <dgm:cxn modelId="{099AC1AA-CE17-4CBD-AB1B-90934F90F8A6}" type="presParOf" srcId="{B7373302-332A-4AD0-ACB5-0437E87D0DBE}" destId="{2F0B2334-7637-4E58-A2AC-06A78375D009}" srcOrd="1" destOrd="0" presId="urn:microsoft.com/office/officeart/2005/8/layout/target3"/>
    <dgm:cxn modelId="{176C52D6-F201-4F58-89CC-F72F42372259}" type="presParOf" srcId="{B7373302-332A-4AD0-ACB5-0437E87D0DBE}" destId="{6EAD1BFA-5C4C-42C5-B18E-BF4F017C7041}" srcOrd="2" destOrd="0" presId="urn:microsoft.com/office/officeart/2005/8/layout/target3"/>
    <dgm:cxn modelId="{86065F8A-6EC6-4EA4-A4AA-62137C9C5408}" type="presParOf" srcId="{B7373302-332A-4AD0-ACB5-0437E87D0DBE}" destId="{0E624FE6-58C3-4ECA-9F6D-AE89A5FA7CF4}" srcOrd="3" destOrd="0" presId="urn:microsoft.com/office/officeart/2005/8/layout/target3"/>
    <dgm:cxn modelId="{4F4B0E70-3683-4D2F-9C3E-E4504FB2363A}" type="presParOf" srcId="{B7373302-332A-4AD0-ACB5-0437E87D0DBE}" destId="{754A6F88-665C-4ECC-AE76-EF4AB04FF804}" srcOrd="4" destOrd="0" presId="urn:microsoft.com/office/officeart/2005/8/layout/target3"/>
    <dgm:cxn modelId="{6533A057-2F38-427A-842D-152793BC7F7E}" type="presParOf" srcId="{B7373302-332A-4AD0-ACB5-0437E87D0DBE}" destId="{715EC3D9-C8AA-422E-98AD-FE390919CAB1}" srcOrd="5" destOrd="0" presId="urn:microsoft.com/office/officeart/2005/8/layout/target3"/>
    <dgm:cxn modelId="{1810FAEE-B422-4928-887D-CD14F6387EFE}" type="presParOf" srcId="{B7373302-332A-4AD0-ACB5-0437E87D0DBE}" destId="{CC1A451D-DAFE-43F9-9557-AA4F49B07E17}" srcOrd="6" destOrd="0" presId="urn:microsoft.com/office/officeart/2005/8/layout/target3"/>
    <dgm:cxn modelId="{B51A58CA-85E2-4305-A1B8-CC35C50774A3}" type="presParOf" srcId="{B7373302-332A-4AD0-ACB5-0437E87D0DBE}" destId="{054727A1-B10F-4B47-8BAD-C0DB2936C718}" srcOrd="7" destOrd="0" presId="urn:microsoft.com/office/officeart/2005/8/layout/target3"/>
    <dgm:cxn modelId="{3BB82169-30DD-4FBB-A8FB-C617F710B763}" type="presParOf" srcId="{B7373302-332A-4AD0-ACB5-0437E87D0DBE}" destId="{20C8F2B2-6149-41B4-A2FC-7E36A8885E2E}" srcOrd="8" destOrd="0" presId="urn:microsoft.com/office/officeart/2005/8/layout/target3"/>
    <dgm:cxn modelId="{9E121F9F-A948-405D-B21F-CA66135EF514}" type="presParOf" srcId="{B7373302-332A-4AD0-ACB5-0437E87D0DBE}" destId="{273DABA1-4ADE-4C6E-8DDE-AE9A3F9F2681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61DD2C-3FFC-4CF0-83DA-F2F8C686E31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DFBF2E-C046-47FF-B1C4-7B80A09F2D35}">
      <dgm:prSet phldrT="[Текст]" custT="1"/>
      <dgm:spPr/>
      <dgm:t>
        <a:bodyPr/>
        <a:lstStyle/>
        <a:p>
          <a:pPr algn="l"/>
          <a:r>
            <a:rPr lang="ky-KG" sz="2800" b="1" dirty="0"/>
            <a:t>Университет 4.0.</a:t>
          </a:r>
          <a:endParaRPr lang="ru-RU" sz="2800" b="1" dirty="0"/>
        </a:p>
      </dgm:t>
    </dgm:pt>
    <dgm:pt modelId="{84925E98-1E12-44A4-A50F-47D0D6D402BB}" type="parTrans" cxnId="{34BF2F94-816D-402F-AB16-6017E2A818CF}">
      <dgm:prSet/>
      <dgm:spPr/>
      <dgm:t>
        <a:bodyPr/>
        <a:lstStyle/>
        <a:p>
          <a:endParaRPr lang="ru-RU"/>
        </a:p>
      </dgm:t>
    </dgm:pt>
    <dgm:pt modelId="{982D32CE-186A-4AD2-A041-EEAFA53F48AB}" type="sibTrans" cxnId="{34BF2F94-816D-402F-AB16-6017E2A818CF}">
      <dgm:prSet/>
      <dgm:spPr/>
      <dgm:t>
        <a:bodyPr/>
        <a:lstStyle/>
        <a:p>
          <a:endParaRPr lang="ru-RU"/>
        </a:p>
      </dgm:t>
    </dgm:pt>
    <dgm:pt modelId="{651FEB8F-9DD8-484B-B45C-7B6EF865CBBF}">
      <dgm:prSet phldrT="[Текст]" custT="1"/>
      <dgm:spPr/>
      <dgm:t>
        <a:bodyPr/>
        <a:lstStyle/>
        <a:p>
          <a:r>
            <a:rPr lang="ky-KG" sz="1400" dirty="0"/>
            <a:t>3 вуза Кыргызстана в ведущих мировых рейтингах (Times Higher Education, Academic Ranking of World Universities, U.S.News, Шанхайский рейтинг)</a:t>
          </a:r>
          <a:endParaRPr lang="ru-RU" sz="1400" dirty="0"/>
        </a:p>
      </dgm:t>
    </dgm:pt>
    <dgm:pt modelId="{5C847989-AF6C-4EAA-9F21-0859F32FDF72}" type="parTrans" cxnId="{86E2EB02-CBFA-4396-BD67-5D95FA12BE13}">
      <dgm:prSet/>
      <dgm:spPr/>
      <dgm:t>
        <a:bodyPr/>
        <a:lstStyle/>
        <a:p>
          <a:endParaRPr lang="ru-RU"/>
        </a:p>
      </dgm:t>
    </dgm:pt>
    <dgm:pt modelId="{7D770507-8BCF-47EC-8BC2-0947A1EECE40}" type="sibTrans" cxnId="{86E2EB02-CBFA-4396-BD67-5D95FA12BE13}">
      <dgm:prSet/>
      <dgm:spPr/>
      <dgm:t>
        <a:bodyPr/>
        <a:lstStyle/>
        <a:p>
          <a:endParaRPr lang="ru-RU"/>
        </a:p>
      </dgm:t>
    </dgm:pt>
    <dgm:pt modelId="{DD634697-4F1F-4900-875E-3F0BB02A2D2A}">
      <dgm:prSet phldrT="[Текст]" custT="1"/>
      <dgm:spPr/>
      <dgm:t>
        <a:bodyPr/>
        <a:lstStyle/>
        <a:p>
          <a:r>
            <a:rPr lang="ky-KG" sz="1400" dirty="0"/>
            <a:t>Создание и поддержка креативных лабораторий</a:t>
          </a:r>
          <a:endParaRPr lang="ru-RU" sz="1400" dirty="0"/>
        </a:p>
      </dgm:t>
    </dgm:pt>
    <dgm:pt modelId="{FE85868B-93DB-4C08-894D-00FB6746AC5C}" type="parTrans" cxnId="{C40F162D-CBFE-4B2A-A8FC-6A575DA582FD}">
      <dgm:prSet/>
      <dgm:spPr/>
      <dgm:t>
        <a:bodyPr/>
        <a:lstStyle/>
        <a:p>
          <a:endParaRPr lang="ru-RU"/>
        </a:p>
      </dgm:t>
    </dgm:pt>
    <dgm:pt modelId="{AF29D75F-08CD-4536-B5C2-D9936A39594F}" type="sibTrans" cxnId="{C40F162D-CBFE-4B2A-A8FC-6A575DA582FD}">
      <dgm:prSet/>
      <dgm:spPr/>
      <dgm:t>
        <a:bodyPr/>
        <a:lstStyle/>
        <a:p>
          <a:endParaRPr lang="ru-RU"/>
        </a:p>
      </dgm:t>
    </dgm:pt>
    <dgm:pt modelId="{F97E6C46-BC8E-4D51-B756-EB12489A7779}">
      <dgm:prSet phldrT="[Текст]" custT="1"/>
      <dgm:spPr/>
      <dgm:t>
        <a:bodyPr/>
        <a:lstStyle/>
        <a:p>
          <a:pPr algn="l"/>
          <a:r>
            <a:rPr lang="ky-KG" sz="2800" b="1" dirty="0"/>
            <a:t>Вузовская </a:t>
          </a:r>
        </a:p>
        <a:p>
          <a:pPr algn="l"/>
          <a:r>
            <a:rPr lang="ky-KG" sz="2800" b="1" dirty="0"/>
            <a:t>прикладная наука</a:t>
          </a:r>
          <a:endParaRPr lang="ru-RU" sz="2800" dirty="0"/>
        </a:p>
      </dgm:t>
    </dgm:pt>
    <dgm:pt modelId="{91C398B3-432E-4ABF-AD27-D5A6C1C19BA3}" type="parTrans" cxnId="{C00E0565-A31D-49B8-B3BD-DDBA235346B8}">
      <dgm:prSet/>
      <dgm:spPr/>
      <dgm:t>
        <a:bodyPr/>
        <a:lstStyle/>
        <a:p>
          <a:endParaRPr lang="ru-RU"/>
        </a:p>
      </dgm:t>
    </dgm:pt>
    <dgm:pt modelId="{1905D789-DB3C-4F34-91B3-3B656FD07198}" type="sibTrans" cxnId="{C00E0565-A31D-49B8-B3BD-DDBA235346B8}">
      <dgm:prSet/>
      <dgm:spPr/>
      <dgm:t>
        <a:bodyPr/>
        <a:lstStyle/>
        <a:p>
          <a:endParaRPr lang="ru-RU"/>
        </a:p>
      </dgm:t>
    </dgm:pt>
    <dgm:pt modelId="{BD4C7F87-14C4-4909-B1F1-D43859B8951B}">
      <dgm:prSet phldrT="[Текст]" custT="1"/>
      <dgm:spPr/>
      <dgm:t>
        <a:bodyPr/>
        <a:lstStyle/>
        <a:p>
          <a:r>
            <a:rPr lang="ky-KG" sz="1400" dirty="0"/>
            <a:t>Оснащение и обновление научных лабораторий в вузах</a:t>
          </a:r>
          <a:endParaRPr lang="ru-RU" sz="1400" dirty="0"/>
        </a:p>
      </dgm:t>
    </dgm:pt>
    <dgm:pt modelId="{1F98819D-F20D-4C55-BC53-C7CBB74C9192}" type="parTrans" cxnId="{7C9F4E70-0B94-4A7C-AFDD-2AA82A4B0137}">
      <dgm:prSet/>
      <dgm:spPr/>
      <dgm:t>
        <a:bodyPr/>
        <a:lstStyle/>
        <a:p>
          <a:endParaRPr lang="ru-RU"/>
        </a:p>
      </dgm:t>
    </dgm:pt>
    <dgm:pt modelId="{DCE3B9E3-23E3-48E8-B22D-740A3D95AE8A}" type="sibTrans" cxnId="{7C9F4E70-0B94-4A7C-AFDD-2AA82A4B0137}">
      <dgm:prSet/>
      <dgm:spPr/>
      <dgm:t>
        <a:bodyPr/>
        <a:lstStyle/>
        <a:p>
          <a:endParaRPr lang="ru-RU"/>
        </a:p>
      </dgm:t>
    </dgm:pt>
    <dgm:pt modelId="{2D0FAC75-0526-466A-A140-1BBED6414BBE}">
      <dgm:prSet phldrT="[Текст]" custT="1"/>
      <dgm:spPr/>
      <dgm:t>
        <a:bodyPr/>
        <a:lstStyle/>
        <a:p>
          <a:r>
            <a:rPr lang="ky-KG" sz="1400" dirty="0"/>
            <a:t>Связь с НИИ для проведения прикладных исследований</a:t>
          </a:r>
          <a:endParaRPr lang="ru-RU" sz="1400" dirty="0"/>
        </a:p>
      </dgm:t>
    </dgm:pt>
    <dgm:pt modelId="{3EF29134-39D6-474D-A317-C112436BD580}" type="parTrans" cxnId="{4EDC3B81-E6F5-4809-9D9C-D49286F41CB5}">
      <dgm:prSet/>
      <dgm:spPr/>
      <dgm:t>
        <a:bodyPr/>
        <a:lstStyle/>
        <a:p>
          <a:endParaRPr lang="ru-RU"/>
        </a:p>
      </dgm:t>
    </dgm:pt>
    <dgm:pt modelId="{DF3873EF-7393-4C1D-A9A1-EA184288DFD5}" type="sibTrans" cxnId="{4EDC3B81-E6F5-4809-9D9C-D49286F41CB5}">
      <dgm:prSet/>
      <dgm:spPr/>
      <dgm:t>
        <a:bodyPr/>
        <a:lstStyle/>
        <a:p>
          <a:endParaRPr lang="ru-RU"/>
        </a:p>
      </dgm:t>
    </dgm:pt>
    <dgm:pt modelId="{A06640AB-8EA0-4E28-93A8-1226BE8C685F}">
      <dgm:prSet phldrT="[Текст]" custT="1"/>
      <dgm:spPr/>
      <dgm:t>
        <a:bodyPr/>
        <a:lstStyle/>
        <a:p>
          <a:pPr algn="l"/>
          <a:r>
            <a:rPr lang="ru-RU" sz="2800" b="1" dirty="0"/>
            <a:t>Независимая аккредитация</a:t>
          </a:r>
        </a:p>
      </dgm:t>
    </dgm:pt>
    <dgm:pt modelId="{562524D5-3352-4518-8C14-52A6339B4567}" type="parTrans" cxnId="{05302085-C09F-4586-9F6F-20FBD3F2C841}">
      <dgm:prSet/>
      <dgm:spPr/>
      <dgm:t>
        <a:bodyPr/>
        <a:lstStyle/>
        <a:p>
          <a:endParaRPr lang="ru-RU"/>
        </a:p>
      </dgm:t>
    </dgm:pt>
    <dgm:pt modelId="{CBAD6536-401D-4753-B907-3E89DFB6A8A8}" type="sibTrans" cxnId="{05302085-C09F-4586-9F6F-20FBD3F2C841}">
      <dgm:prSet/>
      <dgm:spPr/>
      <dgm:t>
        <a:bodyPr/>
        <a:lstStyle/>
        <a:p>
          <a:endParaRPr lang="ru-RU"/>
        </a:p>
      </dgm:t>
    </dgm:pt>
    <dgm:pt modelId="{C5F5EF11-69F2-438C-A309-2618987AD3AF}">
      <dgm:prSet phldrT="[Текст]" custT="1"/>
      <dgm:spPr/>
      <dgm:t>
        <a:bodyPr/>
        <a:lstStyle/>
        <a:p>
          <a:r>
            <a:rPr lang="ky-KG" sz="1400" dirty="0"/>
            <a:t>Повышение уровня требований к учебным заведениям</a:t>
          </a:r>
          <a:endParaRPr lang="ru-RU" sz="1400" dirty="0"/>
        </a:p>
      </dgm:t>
    </dgm:pt>
    <dgm:pt modelId="{88D37D94-8CED-4779-B7C3-39BA51C34A29}" type="parTrans" cxnId="{0DED5110-21B8-4C16-93CB-50691D1B700B}">
      <dgm:prSet/>
      <dgm:spPr/>
      <dgm:t>
        <a:bodyPr/>
        <a:lstStyle/>
        <a:p>
          <a:endParaRPr lang="ru-RU"/>
        </a:p>
      </dgm:t>
    </dgm:pt>
    <dgm:pt modelId="{CB83E199-B0BE-4F2B-A13B-ACD16C109248}" type="sibTrans" cxnId="{0DED5110-21B8-4C16-93CB-50691D1B700B}">
      <dgm:prSet/>
      <dgm:spPr/>
      <dgm:t>
        <a:bodyPr/>
        <a:lstStyle/>
        <a:p>
          <a:endParaRPr lang="ru-RU"/>
        </a:p>
      </dgm:t>
    </dgm:pt>
    <dgm:pt modelId="{F71753B4-C648-411C-B691-0FE8A9ABFC17}">
      <dgm:prSet phldrT="[Текст]" custT="1"/>
      <dgm:spPr/>
      <dgm:t>
        <a:bodyPr/>
        <a:lstStyle/>
        <a:p>
          <a:r>
            <a:rPr lang="ky-KG" sz="1400" dirty="0"/>
            <a:t>Рейтингование</a:t>
          </a:r>
          <a:endParaRPr lang="ru-RU" sz="1400" dirty="0"/>
        </a:p>
      </dgm:t>
    </dgm:pt>
    <dgm:pt modelId="{5D99B900-C246-4DC0-85C8-B1F0C7F99C73}" type="parTrans" cxnId="{C003F275-4FD8-4CC4-B40F-6A7E7F5F3ACC}">
      <dgm:prSet/>
      <dgm:spPr/>
      <dgm:t>
        <a:bodyPr/>
        <a:lstStyle/>
        <a:p>
          <a:endParaRPr lang="ru-RU"/>
        </a:p>
      </dgm:t>
    </dgm:pt>
    <dgm:pt modelId="{D8D0B793-AE64-40D6-961F-E988DFC9CC47}" type="sibTrans" cxnId="{C003F275-4FD8-4CC4-B40F-6A7E7F5F3ACC}">
      <dgm:prSet/>
      <dgm:spPr/>
      <dgm:t>
        <a:bodyPr/>
        <a:lstStyle/>
        <a:p>
          <a:endParaRPr lang="ru-RU"/>
        </a:p>
      </dgm:t>
    </dgm:pt>
    <dgm:pt modelId="{21AB8A06-1E14-4088-BB62-7F72DEC1BFA2}">
      <dgm:prSet phldrT="[Текст]" custT="1"/>
      <dgm:spPr/>
      <dgm:t>
        <a:bodyPr/>
        <a:lstStyle/>
        <a:p>
          <a:r>
            <a:rPr lang="ru-RU" sz="1400" dirty="0" err="1"/>
            <a:t>Стартапы</a:t>
          </a:r>
          <a:r>
            <a:rPr lang="ru-RU" sz="1400" dirty="0"/>
            <a:t>, Научные центры в вузах</a:t>
          </a:r>
        </a:p>
      </dgm:t>
    </dgm:pt>
    <dgm:pt modelId="{3CEF4438-12F7-4B98-89B1-628D1F9A0F49}" type="parTrans" cxnId="{56D2BA35-AA50-48DE-8D17-1C3BA93BA094}">
      <dgm:prSet/>
      <dgm:spPr/>
      <dgm:t>
        <a:bodyPr/>
        <a:lstStyle/>
        <a:p>
          <a:endParaRPr lang="ru-RU"/>
        </a:p>
      </dgm:t>
    </dgm:pt>
    <dgm:pt modelId="{C0E02702-1968-4A52-B3D1-57607E603D7E}" type="sibTrans" cxnId="{56D2BA35-AA50-48DE-8D17-1C3BA93BA094}">
      <dgm:prSet/>
      <dgm:spPr/>
      <dgm:t>
        <a:bodyPr/>
        <a:lstStyle/>
        <a:p>
          <a:endParaRPr lang="ru-RU"/>
        </a:p>
      </dgm:t>
    </dgm:pt>
    <dgm:pt modelId="{51745219-BD80-45E6-9852-1D868ACDD7BC}">
      <dgm:prSet phldrT="[Текст]" custT="1"/>
      <dgm:spPr/>
      <dgm:t>
        <a:bodyPr/>
        <a:lstStyle/>
        <a:p>
          <a:r>
            <a:rPr lang="ky-KG" sz="1200" dirty="0"/>
            <a:t>Развитие научных школ</a:t>
          </a:r>
          <a:endParaRPr lang="ru-RU" sz="1200" dirty="0"/>
        </a:p>
      </dgm:t>
    </dgm:pt>
    <dgm:pt modelId="{C015C61C-86B9-4F81-A352-2A64CBE5A0E9}" type="parTrans" cxnId="{1A6B20FC-ACF2-4D56-B8C4-6278F7F343CB}">
      <dgm:prSet/>
      <dgm:spPr/>
      <dgm:t>
        <a:bodyPr/>
        <a:lstStyle/>
        <a:p>
          <a:endParaRPr lang="ru-RU"/>
        </a:p>
      </dgm:t>
    </dgm:pt>
    <dgm:pt modelId="{629EE128-1E03-4786-87A2-87F98741701F}" type="sibTrans" cxnId="{1A6B20FC-ACF2-4D56-B8C4-6278F7F343CB}">
      <dgm:prSet/>
      <dgm:spPr/>
      <dgm:t>
        <a:bodyPr/>
        <a:lstStyle/>
        <a:p>
          <a:endParaRPr lang="ru-RU"/>
        </a:p>
      </dgm:t>
    </dgm:pt>
    <dgm:pt modelId="{99F444CC-98FB-418A-B18D-35144B221BC8}">
      <dgm:prSet phldrT="[Текст]" custT="1"/>
      <dgm:spPr/>
      <dgm:t>
        <a:bodyPr/>
        <a:lstStyle/>
        <a:p>
          <a:r>
            <a:rPr lang="ky-KG" sz="1400" dirty="0"/>
            <a:t>Мониторинг деятельности аккредитационных агентств</a:t>
          </a:r>
          <a:endParaRPr lang="ru-RU" sz="1400" dirty="0"/>
        </a:p>
      </dgm:t>
    </dgm:pt>
    <dgm:pt modelId="{FF7AE121-1D10-4EC5-A50A-B5AC33A7D8C9}" type="parTrans" cxnId="{A7FAF6BE-00A9-44C6-A6DE-AAAF7E9173EF}">
      <dgm:prSet/>
      <dgm:spPr/>
      <dgm:t>
        <a:bodyPr/>
        <a:lstStyle/>
        <a:p>
          <a:endParaRPr lang="ru-RU"/>
        </a:p>
      </dgm:t>
    </dgm:pt>
    <dgm:pt modelId="{E5F89E5E-9F0D-418C-830F-F40F670DBEAB}" type="sibTrans" cxnId="{A7FAF6BE-00A9-44C6-A6DE-AAAF7E9173EF}">
      <dgm:prSet/>
      <dgm:spPr/>
      <dgm:t>
        <a:bodyPr/>
        <a:lstStyle/>
        <a:p>
          <a:endParaRPr lang="ru-RU"/>
        </a:p>
      </dgm:t>
    </dgm:pt>
    <dgm:pt modelId="{1D78B9A3-D85D-4D21-8E36-09CDBBE6CCE5}">
      <dgm:prSet phldrT="[Текст]" custT="1"/>
      <dgm:spPr/>
      <dgm:t>
        <a:bodyPr/>
        <a:lstStyle/>
        <a:p>
          <a:r>
            <a:rPr lang="ru-RU" sz="1200" dirty="0"/>
            <a:t>Приказом МОН № 925/1 от 18 мая 2022 года утверждено Типовое положение о бизнес-инкубаторе образовательной организации и  совместный с </a:t>
          </a:r>
          <a:r>
            <a:rPr lang="ru-RU" sz="1200" dirty="0" err="1"/>
            <a:t>Кыргызпатентом</a:t>
          </a:r>
          <a:r>
            <a:rPr lang="ru-RU" sz="1200" dirty="0"/>
            <a:t> План мероприятий по созданию и развитию бизнес-инкубаторов и </a:t>
          </a:r>
          <a:r>
            <a:rPr lang="ru-RU" sz="1200" dirty="0" err="1"/>
            <a:t>StartUp</a:t>
          </a:r>
          <a:r>
            <a:rPr lang="ru-RU" sz="1200" dirty="0"/>
            <a:t> проектов в образовательных организациях. 30 стартапов из 276 поданных заявок отобраны для участия в акселерационной программе второго республиканского конкурса «Стартап Кыргызстан». В 11 вузах, отобранных </a:t>
          </a:r>
          <a:r>
            <a:rPr lang="ru-RU" sz="1200" dirty="0" err="1"/>
            <a:t>Кыргызпатентом</a:t>
          </a:r>
          <a:r>
            <a:rPr lang="ru-RU" sz="1200" dirty="0"/>
            <a:t>, запущена деятельность бизнес-инкубаторов</a:t>
          </a:r>
        </a:p>
      </dgm:t>
    </dgm:pt>
    <dgm:pt modelId="{D106F7C2-3857-418E-A3EB-602BDA9137D1}" type="parTrans" cxnId="{C50ADEC2-9605-4317-9B9F-320CCB9DFCB2}">
      <dgm:prSet/>
      <dgm:spPr/>
      <dgm:t>
        <a:bodyPr/>
        <a:lstStyle/>
        <a:p>
          <a:endParaRPr lang="ru-RU"/>
        </a:p>
      </dgm:t>
    </dgm:pt>
    <dgm:pt modelId="{1A8854FF-3F77-445A-84E4-B5096725CE07}" type="sibTrans" cxnId="{C50ADEC2-9605-4317-9B9F-320CCB9DFCB2}">
      <dgm:prSet/>
      <dgm:spPr/>
      <dgm:t>
        <a:bodyPr/>
        <a:lstStyle/>
        <a:p>
          <a:endParaRPr lang="ru-RU"/>
        </a:p>
      </dgm:t>
    </dgm:pt>
    <dgm:pt modelId="{B8F554F0-2FB7-4616-9E2E-1AC5D4E71ECA}" type="pres">
      <dgm:prSet presAssocID="{A261DD2C-3FFC-4CF0-83DA-F2F8C686E31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5DA6353-4A54-4831-B360-41EE739B56B3}" type="pres">
      <dgm:prSet presAssocID="{75DFBF2E-C046-47FF-B1C4-7B80A09F2D35}" presName="circle1" presStyleLbl="node1" presStyleIdx="0" presStyleCnt="3"/>
      <dgm:spPr/>
    </dgm:pt>
    <dgm:pt modelId="{D1CF7485-90CA-405A-94C5-B9A87B35F932}" type="pres">
      <dgm:prSet presAssocID="{75DFBF2E-C046-47FF-B1C4-7B80A09F2D35}" presName="space" presStyleCnt="0"/>
      <dgm:spPr/>
    </dgm:pt>
    <dgm:pt modelId="{FF394747-87CA-4574-A8B3-0D0354697208}" type="pres">
      <dgm:prSet presAssocID="{75DFBF2E-C046-47FF-B1C4-7B80A09F2D35}" presName="rect1" presStyleLbl="alignAcc1" presStyleIdx="0" presStyleCnt="3" custScaleX="104424" custLinFactNeighborX="2284" custLinFactNeighborY="372"/>
      <dgm:spPr/>
    </dgm:pt>
    <dgm:pt modelId="{08A0DD95-F1F8-4071-B42B-8F2FB0CDBE4E}" type="pres">
      <dgm:prSet presAssocID="{F97E6C46-BC8E-4D51-B756-EB12489A7779}" presName="vertSpace2" presStyleLbl="node1" presStyleIdx="0" presStyleCnt="3"/>
      <dgm:spPr/>
    </dgm:pt>
    <dgm:pt modelId="{F378602F-8B43-4277-9325-66FF56DD822D}" type="pres">
      <dgm:prSet presAssocID="{F97E6C46-BC8E-4D51-B756-EB12489A7779}" presName="circle2" presStyleLbl="node1" presStyleIdx="1" presStyleCnt="3"/>
      <dgm:spPr/>
    </dgm:pt>
    <dgm:pt modelId="{41156FF3-64EA-4E9E-8500-02B35B0FA53B}" type="pres">
      <dgm:prSet presAssocID="{F97E6C46-BC8E-4D51-B756-EB12489A7779}" presName="rect2" presStyleLbl="alignAcc1" presStyleIdx="1" presStyleCnt="3" custScaleX="104741"/>
      <dgm:spPr/>
    </dgm:pt>
    <dgm:pt modelId="{A975E564-9240-4F52-B311-CAA460754497}" type="pres">
      <dgm:prSet presAssocID="{A06640AB-8EA0-4E28-93A8-1226BE8C685F}" presName="vertSpace3" presStyleLbl="node1" presStyleIdx="1" presStyleCnt="3"/>
      <dgm:spPr/>
    </dgm:pt>
    <dgm:pt modelId="{3ABEA3F0-B4AC-40AE-ABE9-6EA02E021EA1}" type="pres">
      <dgm:prSet presAssocID="{A06640AB-8EA0-4E28-93A8-1226BE8C685F}" presName="circle3" presStyleLbl="node1" presStyleIdx="2" presStyleCnt="3"/>
      <dgm:spPr/>
    </dgm:pt>
    <dgm:pt modelId="{CCE2E4C0-1152-487B-92C8-5CB1BBCA5DD1}" type="pres">
      <dgm:prSet presAssocID="{A06640AB-8EA0-4E28-93A8-1226BE8C685F}" presName="rect3" presStyleLbl="alignAcc1" presStyleIdx="2" presStyleCnt="3" custScaleX="104454" custScaleY="71106"/>
      <dgm:spPr/>
    </dgm:pt>
    <dgm:pt modelId="{B446A144-BC51-404B-AA62-433BD2C748AA}" type="pres">
      <dgm:prSet presAssocID="{75DFBF2E-C046-47FF-B1C4-7B80A09F2D35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A82FD683-046A-4016-A4DA-5699EAA66479}" type="pres">
      <dgm:prSet presAssocID="{75DFBF2E-C046-47FF-B1C4-7B80A09F2D35}" presName="rect1ChTx" presStyleLbl="alignAcc1" presStyleIdx="2" presStyleCnt="3" custScaleX="165903" custLinFactNeighborX="-3018">
        <dgm:presLayoutVars>
          <dgm:bulletEnabled val="1"/>
        </dgm:presLayoutVars>
      </dgm:prSet>
      <dgm:spPr/>
    </dgm:pt>
    <dgm:pt modelId="{F2DB3B4B-6C32-4E13-BA1F-356F58F5F7EF}" type="pres">
      <dgm:prSet presAssocID="{F97E6C46-BC8E-4D51-B756-EB12489A7779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1411FE29-CAD1-4F56-AF3D-10B676157720}" type="pres">
      <dgm:prSet presAssocID="{F97E6C46-BC8E-4D51-B756-EB12489A7779}" presName="rect2ChTx" presStyleLbl="alignAcc1" presStyleIdx="2" presStyleCnt="3" custScaleX="150582" custScaleY="120090" custLinFactNeighborX="-5460" custLinFactNeighborY="1010">
        <dgm:presLayoutVars>
          <dgm:bulletEnabled val="1"/>
        </dgm:presLayoutVars>
      </dgm:prSet>
      <dgm:spPr/>
    </dgm:pt>
    <dgm:pt modelId="{426EF6C7-CF5F-45C5-9A58-9384CAB7EB7B}" type="pres">
      <dgm:prSet presAssocID="{A06640AB-8EA0-4E28-93A8-1226BE8C685F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617069DE-D31D-421A-9BE4-86BD2014472F}" type="pres">
      <dgm:prSet presAssocID="{A06640AB-8EA0-4E28-93A8-1226BE8C685F}" presName="rect3ChTx" presStyleLbl="alignAcc1" presStyleIdx="2" presStyleCnt="3" custScaleX="129172" custLinFactNeighborX="-5460" custLinFactNeighborY="2020">
        <dgm:presLayoutVars>
          <dgm:bulletEnabled val="1"/>
        </dgm:presLayoutVars>
      </dgm:prSet>
      <dgm:spPr/>
    </dgm:pt>
  </dgm:ptLst>
  <dgm:cxnLst>
    <dgm:cxn modelId="{86E2EB02-CBFA-4396-BD67-5D95FA12BE13}" srcId="{75DFBF2E-C046-47FF-B1C4-7B80A09F2D35}" destId="{651FEB8F-9DD8-484B-B45C-7B6EF865CBBF}" srcOrd="0" destOrd="0" parTransId="{5C847989-AF6C-4EAA-9F21-0859F32FDF72}" sibTransId="{7D770507-8BCF-47EC-8BC2-0947A1EECE40}"/>
    <dgm:cxn modelId="{281C140F-DC30-4DAB-AD5F-B3D67C3B6853}" type="presOf" srcId="{651FEB8F-9DD8-484B-B45C-7B6EF865CBBF}" destId="{A82FD683-046A-4016-A4DA-5699EAA66479}" srcOrd="0" destOrd="0" presId="urn:microsoft.com/office/officeart/2005/8/layout/target3"/>
    <dgm:cxn modelId="{0DED5110-21B8-4C16-93CB-50691D1B700B}" srcId="{A06640AB-8EA0-4E28-93A8-1226BE8C685F}" destId="{C5F5EF11-69F2-438C-A309-2618987AD3AF}" srcOrd="0" destOrd="0" parTransId="{88D37D94-8CED-4779-B7C3-39BA51C34A29}" sibTransId="{CB83E199-B0BE-4F2B-A13B-ACD16C109248}"/>
    <dgm:cxn modelId="{6C2F7311-6957-4567-ABEC-A26EC77A6733}" type="presOf" srcId="{A261DD2C-3FFC-4CF0-83DA-F2F8C686E317}" destId="{B8F554F0-2FB7-4616-9E2E-1AC5D4E71ECA}" srcOrd="0" destOrd="0" presId="urn:microsoft.com/office/officeart/2005/8/layout/target3"/>
    <dgm:cxn modelId="{C40F162D-CBFE-4B2A-A8FC-6A575DA582FD}" srcId="{75DFBF2E-C046-47FF-B1C4-7B80A09F2D35}" destId="{DD634697-4F1F-4900-875E-3F0BB02A2D2A}" srcOrd="1" destOrd="0" parTransId="{FE85868B-93DB-4C08-894D-00FB6746AC5C}" sibTransId="{AF29D75F-08CD-4536-B5C2-D9936A39594F}"/>
    <dgm:cxn modelId="{0C6B0031-0134-41F6-8D33-B635782159AA}" type="presOf" srcId="{21AB8A06-1E14-4088-BB62-7F72DEC1BFA2}" destId="{A82FD683-046A-4016-A4DA-5699EAA66479}" srcOrd="0" destOrd="2" presId="urn:microsoft.com/office/officeart/2005/8/layout/target3"/>
    <dgm:cxn modelId="{56D2BA35-AA50-48DE-8D17-1C3BA93BA094}" srcId="{75DFBF2E-C046-47FF-B1C4-7B80A09F2D35}" destId="{21AB8A06-1E14-4088-BB62-7F72DEC1BFA2}" srcOrd="2" destOrd="0" parTransId="{3CEF4438-12F7-4B98-89B1-628D1F9A0F49}" sibTransId="{C0E02702-1968-4A52-B3D1-57607E603D7E}"/>
    <dgm:cxn modelId="{64581F61-C5CF-4B0D-927F-98DE6C482DDD}" type="presOf" srcId="{F71753B4-C648-411C-B691-0FE8A9ABFC17}" destId="{617069DE-D31D-421A-9BE4-86BD2014472F}" srcOrd="0" destOrd="1" presId="urn:microsoft.com/office/officeart/2005/8/layout/target3"/>
    <dgm:cxn modelId="{C00E0565-A31D-49B8-B3BD-DDBA235346B8}" srcId="{A261DD2C-3FFC-4CF0-83DA-F2F8C686E317}" destId="{F97E6C46-BC8E-4D51-B756-EB12489A7779}" srcOrd="1" destOrd="0" parTransId="{91C398B3-432E-4ABF-AD27-D5A6C1C19BA3}" sibTransId="{1905D789-DB3C-4F34-91B3-3B656FD07198}"/>
    <dgm:cxn modelId="{67C13C6F-6B7B-4946-89B5-147DD61AC31C}" type="presOf" srcId="{99F444CC-98FB-418A-B18D-35144B221BC8}" destId="{617069DE-D31D-421A-9BE4-86BD2014472F}" srcOrd="0" destOrd="2" presId="urn:microsoft.com/office/officeart/2005/8/layout/target3"/>
    <dgm:cxn modelId="{7C9F4E70-0B94-4A7C-AFDD-2AA82A4B0137}" srcId="{F97E6C46-BC8E-4D51-B756-EB12489A7779}" destId="{BD4C7F87-14C4-4909-B1F1-D43859B8951B}" srcOrd="0" destOrd="0" parTransId="{1F98819D-F20D-4C55-BC53-C7CBB74C9192}" sibTransId="{DCE3B9E3-23E3-48E8-B22D-740A3D95AE8A}"/>
    <dgm:cxn modelId="{98A4B975-88F7-4A04-A527-740E2B867663}" type="presOf" srcId="{2D0FAC75-0526-466A-A140-1BBED6414BBE}" destId="{1411FE29-CAD1-4F56-AF3D-10B676157720}" srcOrd="0" destOrd="1" presId="urn:microsoft.com/office/officeart/2005/8/layout/target3"/>
    <dgm:cxn modelId="{C003F275-4FD8-4CC4-B40F-6A7E7F5F3ACC}" srcId="{A06640AB-8EA0-4E28-93A8-1226BE8C685F}" destId="{F71753B4-C648-411C-B691-0FE8A9ABFC17}" srcOrd="1" destOrd="0" parTransId="{5D99B900-C246-4DC0-85C8-B1F0C7F99C73}" sibTransId="{D8D0B793-AE64-40D6-961F-E988DFC9CC47}"/>
    <dgm:cxn modelId="{46D0FE57-0C4C-418C-8DC7-281B53BA56E5}" type="presOf" srcId="{51745219-BD80-45E6-9852-1D868ACDD7BC}" destId="{1411FE29-CAD1-4F56-AF3D-10B676157720}" srcOrd="0" destOrd="2" presId="urn:microsoft.com/office/officeart/2005/8/layout/target3"/>
    <dgm:cxn modelId="{B78AB379-5CE2-4FC8-90CA-17931E9888B7}" type="presOf" srcId="{75DFBF2E-C046-47FF-B1C4-7B80A09F2D35}" destId="{FF394747-87CA-4574-A8B3-0D0354697208}" srcOrd="0" destOrd="0" presId="urn:microsoft.com/office/officeart/2005/8/layout/target3"/>
    <dgm:cxn modelId="{4EDC3B81-E6F5-4809-9D9C-D49286F41CB5}" srcId="{F97E6C46-BC8E-4D51-B756-EB12489A7779}" destId="{2D0FAC75-0526-466A-A140-1BBED6414BBE}" srcOrd="1" destOrd="0" parTransId="{3EF29134-39D6-474D-A317-C112436BD580}" sibTransId="{DF3873EF-7393-4C1D-A9A1-EA184288DFD5}"/>
    <dgm:cxn modelId="{B8200282-7F06-4DC9-9014-45447FA49893}" type="presOf" srcId="{F97E6C46-BC8E-4D51-B756-EB12489A7779}" destId="{41156FF3-64EA-4E9E-8500-02B35B0FA53B}" srcOrd="0" destOrd="0" presId="urn:microsoft.com/office/officeart/2005/8/layout/target3"/>
    <dgm:cxn modelId="{05302085-C09F-4586-9F6F-20FBD3F2C841}" srcId="{A261DD2C-3FFC-4CF0-83DA-F2F8C686E317}" destId="{A06640AB-8EA0-4E28-93A8-1226BE8C685F}" srcOrd="2" destOrd="0" parTransId="{562524D5-3352-4518-8C14-52A6339B4567}" sibTransId="{CBAD6536-401D-4753-B907-3E89DFB6A8A8}"/>
    <dgm:cxn modelId="{34BF2F94-816D-402F-AB16-6017E2A818CF}" srcId="{A261DD2C-3FFC-4CF0-83DA-F2F8C686E317}" destId="{75DFBF2E-C046-47FF-B1C4-7B80A09F2D35}" srcOrd="0" destOrd="0" parTransId="{84925E98-1E12-44A4-A50F-47D0D6D402BB}" sibTransId="{982D32CE-186A-4AD2-A041-EEAFA53F48AB}"/>
    <dgm:cxn modelId="{60340F95-10F2-4EAD-B4AE-C61796B3C723}" type="presOf" srcId="{1D78B9A3-D85D-4D21-8E36-09CDBBE6CCE5}" destId="{1411FE29-CAD1-4F56-AF3D-10B676157720}" srcOrd="0" destOrd="3" presId="urn:microsoft.com/office/officeart/2005/8/layout/target3"/>
    <dgm:cxn modelId="{5F946C97-CCA5-4AF6-9652-381BA379C42F}" type="presOf" srcId="{75DFBF2E-C046-47FF-B1C4-7B80A09F2D35}" destId="{B446A144-BC51-404B-AA62-433BD2C748AA}" srcOrd="1" destOrd="0" presId="urn:microsoft.com/office/officeart/2005/8/layout/target3"/>
    <dgm:cxn modelId="{76583CA6-6C71-408A-A579-C8770664C7F9}" type="presOf" srcId="{A06640AB-8EA0-4E28-93A8-1226BE8C685F}" destId="{CCE2E4C0-1152-487B-92C8-5CB1BBCA5DD1}" srcOrd="0" destOrd="0" presId="urn:microsoft.com/office/officeart/2005/8/layout/target3"/>
    <dgm:cxn modelId="{482E2EB0-DEE6-4A03-9DE7-DEAE4F0951FE}" type="presOf" srcId="{BD4C7F87-14C4-4909-B1F1-D43859B8951B}" destId="{1411FE29-CAD1-4F56-AF3D-10B676157720}" srcOrd="0" destOrd="0" presId="urn:microsoft.com/office/officeart/2005/8/layout/target3"/>
    <dgm:cxn modelId="{B30AA8B2-7E8D-48EA-BBE0-6E209C18A12B}" type="presOf" srcId="{C5F5EF11-69F2-438C-A309-2618987AD3AF}" destId="{617069DE-D31D-421A-9BE4-86BD2014472F}" srcOrd="0" destOrd="0" presId="urn:microsoft.com/office/officeart/2005/8/layout/target3"/>
    <dgm:cxn modelId="{A7FAF6BE-00A9-44C6-A6DE-AAAF7E9173EF}" srcId="{A06640AB-8EA0-4E28-93A8-1226BE8C685F}" destId="{99F444CC-98FB-418A-B18D-35144B221BC8}" srcOrd="2" destOrd="0" parTransId="{FF7AE121-1D10-4EC5-A50A-B5AC33A7D8C9}" sibTransId="{E5F89E5E-9F0D-418C-830F-F40F670DBEAB}"/>
    <dgm:cxn modelId="{C50ADEC2-9605-4317-9B9F-320CCB9DFCB2}" srcId="{F97E6C46-BC8E-4D51-B756-EB12489A7779}" destId="{1D78B9A3-D85D-4D21-8E36-09CDBBE6CCE5}" srcOrd="3" destOrd="0" parTransId="{D106F7C2-3857-418E-A3EB-602BDA9137D1}" sibTransId="{1A8854FF-3F77-445A-84E4-B5096725CE07}"/>
    <dgm:cxn modelId="{331B95CA-322C-48C2-A259-AFBDBC5E526D}" type="presOf" srcId="{A06640AB-8EA0-4E28-93A8-1226BE8C685F}" destId="{426EF6C7-CF5F-45C5-9A58-9384CAB7EB7B}" srcOrd="1" destOrd="0" presId="urn:microsoft.com/office/officeart/2005/8/layout/target3"/>
    <dgm:cxn modelId="{1A6B20FC-ACF2-4D56-B8C4-6278F7F343CB}" srcId="{F97E6C46-BC8E-4D51-B756-EB12489A7779}" destId="{51745219-BD80-45E6-9852-1D868ACDD7BC}" srcOrd="2" destOrd="0" parTransId="{C015C61C-86B9-4F81-A352-2A64CBE5A0E9}" sibTransId="{629EE128-1E03-4786-87A2-87F98741701F}"/>
    <dgm:cxn modelId="{59A4FAFD-91ED-4621-97A2-39175379C035}" type="presOf" srcId="{F97E6C46-BC8E-4D51-B756-EB12489A7779}" destId="{F2DB3B4B-6C32-4E13-BA1F-356F58F5F7EF}" srcOrd="1" destOrd="0" presId="urn:microsoft.com/office/officeart/2005/8/layout/target3"/>
    <dgm:cxn modelId="{383C63FE-86DB-4F31-864F-91F12727DE30}" type="presOf" srcId="{DD634697-4F1F-4900-875E-3F0BB02A2D2A}" destId="{A82FD683-046A-4016-A4DA-5699EAA66479}" srcOrd="0" destOrd="1" presId="urn:microsoft.com/office/officeart/2005/8/layout/target3"/>
    <dgm:cxn modelId="{41409695-9CB0-4648-B213-B15926171B6E}" type="presParOf" srcId="{B8F554F0-2FB7-4616-9E2E-1AC5D4E71ECA}" destId="{B5DA6353-4A54-4831-B360-41EE739B56B3}" srcOrd="0" destOrd="0" presId="urn:microsoft.com/office/officeart/2005/8/layout/target3"/>
    <dgm:cxn modelId="{CE1F5DE5-FE9A-4431-8943-7BDD6B0230F7}" type="presParOf" srcId="{B8F554F0-2FB7-4616-9E2E-1AC5D4E71ECA}" destId="{D1CF7485-90CA-405A-94C5-B9A87B35F932}" srcOrd="1" destOrd="0" presId="urn:microsoft.com/office/officeart/2005/8/layout/target3"/>
    <dgm:cxn modelId="{D9178248-EA2A-48BB-B633-F7C5B3B64190}" type="presParOf" srcId="{B8F554F0-2FB7-4616-9E2E-1AC5D4E71ECA}" destId="{FF394747-87CA-4574-A8B3-0D0354697208}" srcOrd="2" destOrd="0" presId="urn:microsoft.com/office/officeart/2005/8/layout/target3"/>
    <dgm:cxn modelId="{49E5F9FE-E60F-4CDC-B3D1-FFBBC12C1545}" type="presParOf" srcId="{B8F554F0-2FB7-4616-9E2E-1AC5D4E71ECA}" destId="{08A0DD95-F1F8-4071-B42B-8F2FB0CDBE4E}" srcOrd="3" destOrd="0" presId="urn:microsoft.com/office/officeart/2005/8/layout/target3"/>
    <dgm:cxn modelId="{2C1462E5-46C0-4B94-BB27-28FF664E756A}" type="presParOf" srcId="{B8F554F0-2FB7-4616-9E2E-1AC5D4E71ECA}" destId="{F378602F-8B43-4277-9325-66FF56DD822D}" srcOrd="4" destOrd="0" presId="urn:microsoft.com/office/officeart/2005/8/layout/target3"/>
    <dgm:cxn modelId="{2FF94613-C73A-40D8-8DB1-6DD28370811E}" type="presParOf" srcId="{B8F554F0-2FB7-4616-9E2E-1AC5D4E71ECA}" destId="{41156FF3-64EA-4E9E-8500-02B35B0FA53B}" srcOrd="5" destOrd="0" presId="urn:microsoft.com/office/officeart/2005/8/layout/target3"/>
    <dgm:cxn modelId="{C4C8AC87-A1A4-42F1-BF45-EB806A0B2AC3}" type="presParOf" srcId="{B8F554F0-2FB7-4616-9E2E-1AC5D4E71ECA}" destId="{A975E564-9240-4F52-B311-CAA460754497}" srcOrd="6" destOrd="0" presId="urn:microsoft.com/office/officeart/2005/8/layout/target3"/>
    <dgm:cxn modelId="{A400C51E-814F-45CE-BC81-4390146DD6AB}" type="presParOf" srcId="{B8F554F0-2FB7-4616-9E2E-1AC5D4E71ECA}" destId="{3ABEA3F0-B4AC-40AE-ABE9-6EA02E021EA1}" srcOrd="7" destOrd="0" presId="urn:microsoft.com/office/officeart/2005/8/layout/target3"/>
    <dgm:cxn modelId="{8EF37C79-4E9C-4AD8-BD8A-6B1FAB73354F}" type="presParOf" srcId="{B8F554F0-2FB7-4616-9E2E-1AC5D4E71ECA}" destId="{CCE2E4C0-1152-487B-92C8-5CB1BBCA5DD1}" srcOrd="8" destOrd="0" presId="urn:microsoft.com/office/officeart/2005/8/layout/target3"/>
    <dgm:cxn modelId="{75D43EDF-EA6E-49EB-BA97-7CBD865B173F}" type="presParOf" srcId="{B8F554F0-2FB7-4616-9E2E-1AC5D4E71ECA}" destId="{B446A144-BC51-404B-AA62-433BD2C748AA}" srcOrd="9" destOrd="0" presId="urn:microsoft.com/office/officeart/2005/8/layout/target3"/>
    <dgm:cxn modelId="{8FF9BE8C-271A-447D-8312-4AF8EF7D00C9}" type="presParOf" srcId="{B8F554F0-2FB7-4616-9E2E-1AC5D4E71ECA}" destId="{A82FD683-046A-4016-A4DA-5699EAA66479}" srcOrd="10" destOrd="0" presId="urn:microsoft.com/office/officeart/2005/8/layout/target3"/>
    <dgm:cxn modelId="{A35B76B3-D930-432B-87B5-316EF5C60439}" type="presParOf" srcId="{B8F554F0-2FB7-4616-9E2E-1AC5D4E71ECA}" destId="{F2DB3B4B-6C32-4E13-BA1F-356F58F5F7EF}" srcOrd="11" destOrd="0" presId="urn:microsoft.com/office/officeart/2005/8/layout/target3"/>
    <dgm:cxn modelId="{D7F5BD72-DD23-4C33-9336-B0E9E28B768A}" type="presParOf" srcId="{B8F554F0-2FB7-4616-9E2E-1AC5D4E71ECA}" destId="{1411FE29-CAD1-4F56-AF3D-10B676157720}" srcOrd="12" destOrd="0" presId="urn:microsoft.com/office/officeart/2005/8/layout/target3"/>
    <dgm:cxn modelId="{4858E630-8F8C-4D1F-B99C-7B6DA08D416C}" type="presParOf" srcId="{B8F554F0-2FB7-4616-9E2E-1AC5D4E71ECA}" destId="{426EF6C7-CF5F-45C5-9A58-9384CAB7EB7B}" srcOrd="13" destOrd="0" presId="urn:microsoft.com/office/officeart/2005/8/layout/target3"/>
    <dgm:cxn modelId="{6C1DDB5B-C0B6-4E50-8956-9E1BAE0EA834}" type="presParOf" srcId="{B8F554F0-2FB7-4616-9E2E-1AC5D4E71ECA}" destId="{617069DE-D31D-421A-9BE4-86BD2014472F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21570-651E-4AD5-AC8F-927545049983}">
      <dsp:nvSpPr>
        <dsp:cNvPr id="0" name=""/>
        <dsp:cNvSpPr/>
      </dsp:nvSpPr>
      <dsp:spPr>
        <a:xfrm>
          <a:off x="0" y="0"/>
          <a:ext cx="5029199" cy="502919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AD1BFA-5C4C-42C5-B18E-BF4F017C7041}">
      <dsp:nvSpPr>
        <dsp:cNvPr id="0" name=""/>
        <dsp:cNvSpPr/>
      </dsp:nvSpPr>
      <dsp:spPr>
        <a:xfrm>
          <a:off x="2514599" y="0"/>
          <a:ext cx="7746999" cy="5029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000" b="1" kern="1200" dirty="0"/>
            <a:t>Выход на рынок труда</a:t>
          </a:r>
        </a:p>
      </dsp:txBody>
      <dsp:txXfrm>
        <a:off x="2514599" y="0"/>
        <a:ext cx="3873499" cy="2388869"/>
      </dsp:txXfrm>
    </dsp:sp>
    <dsp:sp modelId="{754A6F88-665C-4ECC-AE76-EF4AB04FF804}">
      <dsp:nvSpPr>
        <dsp:cNvPr id="0" name=""/>
        <dsp:cNvSpPr/>
      </dsp:nvSpPr>
      <dsp:spPr>
        <a:xfrm>
          <a:off x="1320164" y="2388869"/>
          <a:ext cx="2388869" cy="238886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EC3D9-C8AA-422E-98AD-FE390919CAB1}">
      <dsp:nvSpPr>
        <dsp:cNvPr id="0" name=""/>
        <dsp:cNvSpPr/>
      </dsp:nvSpPr>
      <dsp:spPr>
        <a:xfrm>
          <a:off x="2514599" y="2388869"/>
          <a:ext cx="7746999" cy="238886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4000" b="1" kern="1200" dirty="0"/>
            <a:t>Национальная система квалификаций</a:t>
          </a:r>
          <a:endParaRPr lang="ru-RU" sz="4000" kern="1200" dirty="0"/>
        </a:p>
      </dsp:txBody>
      <dsp:txXfrm>
        <a:off x="2514599" y="2388869"/>
        <a:ext cx="3873499" cy="2388869"/>
      </dsp:txXfrm>
    </dsp:sp>
    <dsp:sp modelId="{054727A1-B10F-4B47-8BAD-C0DB2936C718}">
      <dsp:nvSpPr>
        <dsp:cNvPr id="0" name=""/>
        <dsp:cNvSpPr/>
      </dsp:nvSpPr>
      <dsp:spPr>
        <a:xfrm>
          <a:off x="6388099" y="0"/>
          <a:ext cx="3873499" cy="238886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Обучение на рабочем месте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y-KG" sz="1300" kern="1200" dirty="0"/>
            <a:t>Секторальные исследования рынка труда 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y-KG" sz="1300" kern="1200" dirty="0"/>
            <a:t>Корректировка стандартов и программ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y-KG" sz="1300" kern="1200" dirty="0"/>
            <a:t>Независимая сертификация выпускников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Подготовка педагогов по 2 и более специальностям (53 экспериментальных учебных плана).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Экспериментальные учебные планы с сокращенными сроками обучения - 3 года в бакалавриате и 1,5 года в магистратуре по педагогическим направлениям</a:t>
          </a:r>
        </a:p>
      </dsp:txBody>
      <dsp:txXfrm>
        <a:off x="6388099" y="0"/>
        <a:ext cx="3873499" cy="2388869"/>
      </dsp:txXfrm>
    </dsp:sp>
    <dsp:sp modelId="{273DABA1-4ADE-4C6E-8DDE-AE9A3F9F2681}">
      <dsp:nvSpPr>
        <dsp:cNvPr id="0" name=""/>
        <dsp:cNvSpPr/>
      </dsp:nvSpPr>
      <dsp:spPr>
        <a:xfrm>
          <a:off x="6388099" y="2388869"/>
          <a:ext cx="3873499" cy="238886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Система квалификаций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Профессиональные стандарты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y-KG" sz="1300" kern="1200" dirty="0"/>
            <a:t>Привлечение ассоциаций работодателей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 err="1"/>
            <a:t>Признаваемость</a:t>
          </a:r>
          <a:r>
            <a:rPr lang="ru-RU" sz="1300" kern="1200" dirty="0"/>
            <a:t> квалификаций</a:t>
          </a:r>
        </a:p>
      </dsp:txBody>
      <dsp:txXfrm>
        <a:off x="6388099" y="2388869"/>
        <a:ext cx="3873499" cy="2388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A6353-4A54-4831-B360-41EE739B56B3}">
      <dsp:nvSpPr>
        <dsp:cNvPr id="0" name=""/>
        <dsp:cNvSpPr/>
      </dsp:nvSpPr>
      <dsp:spPr>
        <a:xfrm>
          <a:off x="-691675" y="0"/>
          <a:ext cx="5686425" cy="56864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94747-87CA-4574-A8B3-0D0354697208}">
      <dsp:nvSpPr>
        <dsp:cNvPr id="0" name=""/>
        <dsp:cNvSpPr/>
      </dsp:nvSpPr>
      <dsp:spPr>
        <a:xfrm>
          <a:off x="2157582" y="0"/>
          <a:ext cx="8767738" cy="5686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800" b="1" kern="1200" dirty="0"/>
            <a:t>Университет 4.0.</a:t>
          </a:r>
          <a:endParaRPr lang="ru-RU" sz="2800" b="1" kern="1200" dirty="0"/>
        </a:p>
      </dsp:txBody>
      <dsp:txXfrm>
        <a:off x="2157582" y="0"/>
        <a:ext cx="4383869" cy="1705931"/>
      </dsp:txXfrm>
    </dsp:sp>
    <dsp:sp modelId="{F378602F-8B43-4277-9325-66FF56DD822D}">
      <dsp:nvSpPr>
        <dsp:cNvPr id="0" name=""/>
        <dsp:cNvSpPr/>
      </dsp:nvSpPr>
      <dsp:spPr>
        <a:xfrm>
          <a:off x="303450" y="1705931"/>
          <a:ext cx="3696172" cy="369617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56FF3-64EA-4E9E-8500-02B35B0FA53B}">
      <dsp:nvSpPr>
        <dsp:cNvPr id="0" name=""/>
        <dsp:cNvSpPr/>
      </dsp:nvSpPr>
      <dsp:spPr>
        <a:xfrm>
          <a:off x="1952502" y="1705931"/>
          <a:ext cx="8794354" cy="36961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800" b="1" kern="1200" dirty="0"/>
            <a:t>Вузовская 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y-KG" sz="2800" b="1" kern="1200" dirty="0"/>
            <a:t>прикладная наука</a:t>
          </a:r>
          <a:endParaRPr lang="ru-RU" sz="2800" kern="1200" dirty="0"/>
        </a:p>
      </dsp:txBody>
      <dsp:txXfrm>
        <a:off x="1952502" y="1705931"/>
        <a:ext cx="4397177" cy="1705925"/>
      </dsp:txXfrm>
    </dsp:sp>
    <dsp:sp modelId="{3ABEA3F0-B4AC-40AE-ABE9-6EA02E021EA1}">
      <dsp:nvSpPr>
        <dsp:cNvPr id="0" name=""/>
        <dsp:cNvSpPr/>
      </dsp:nvSpPr>
      <dsp:spPr>
        <a:xfrm>
          <a:off x="1298574" y="3411856"/>
          <a:ext cx="1705925" cy="17059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2E4C0-1152-487B-92C8-5CB1BBCA5DD1}">
      <dsp:nvSpPr>
        <dsp:cNvPr id="0" name=""/>
        <dsp:cNvSpPr/>
      </dsp:nvSpPr>
      <dsp:spPr>
        <a:xfrm>
          <a:off x="1964551" y="3658311"/>
          <a:ext cx="8770257" cy="12130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/>
            <a:t>Независимая аккредитация</a:t>
          </a:r>
        </a:p>
      </dsp:txBody>
      <dsp:txXfrm>
        <a:off x="1964551" y="3658311"/>
        <a:ext cx="4385128" cy="1213015"/>
      </dsp:txXfrm>
    </dsp:sp>
    <dsp:sp modelId="{A82FD683-046A-4016-A4DA-5699EAA66479}">
      <dsp:nvSpPr>
        <dsp:cNvPr id="0" name=""/>
        <dsp:cNvSpPr/>
      </dsp:nvSpPr>
      <dsp:spPr>
        <a:xfrm>
          <a:off x="4839629" y="0"/>
          <a:ext cx="6964845" cy="170593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y-KG" sz="1400" kern="1200" dirty="0"/>
            <a:t>3 вуза Кыргызстана в ведущих мировых рейтингах (Times Higher Education, Academic Ranking of World Universities, U.S.News, Шанхайский рейтинг)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y-KG" sz="1400" kern="1200" dirty="0"/>
            <a:t>Создание и поддержка креативных лабораторий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 err="1"/>
            <a:t>Стартапы</a:t>
          </a:r>
          <a:r>
            <a:rPr lang="ru-RU" sz="1400" kern="1200" dirty="0"/>
            <a:t>, Научные центры в вузах</a:t>
          </a:r>
        </a:p>
      </dsp:txBody>
      <dsp:txXfrm>
        <a:off x="4839629" y="0"/>
        <a:ext cx="6964845" cy="1705931"/>
      </dsp:txXfrm>
    </dsp:sp>
    <dsp:sp modelId="{1411FE29-CAD1-4F56-AF3D-10B676157720}">
      <dsp:nvSpPr>
        <dsp:cNvPr id="0" name=""/>
        <dsp:cNvSpPr/>
      </dsp:nvSpPr>
      <dsp:spPr>
        <a:xfrm>
          <a:off x="5058709" y="1551800"/>
          <a:ext cx="6321648" cy="204864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y-KG" sz="1400" kern="1200" dirty="0"/>
            <a:t>Оснащение и обновление научных лабораторий в вузах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y-KG" sz="1400" kern="1200" dirty="0"/>
            <a:t>Связь с НИИ для проведения прикладных исследований</a:t>
          </a:r>
          <a:endParaRPr lang="ru-RU" sz="1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y-KG" sz="1200" kern="1200" dirty="0"/>
            <a:t>Развитие научных школ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/>
            <a:t>Приказом МОН № 925/1 от 18 мая 2022 года утверждено Типовое положение о бизнес-инкубаторе образовательной организации и  совместный с </a:t>
          </a:r>
          <a:r>
            <a:rPr lang="ru-RU" sz="1200" kern="1200" dirty="0" err="1"/>
            <a:t>Кыргызпатентом</a:t>
          </a:r>
          <a:r>
            <a:rPr lang="ru-RU" sz="1200" kern="1200" dirty="0"/>
            <a:t> План мероприятий по созданию и развитию бизнес-инкубаторов и </a:t>
          </a:r>
          <a:r>
            <a:rPr lang="ru-RU" sz="1200" kern="1200" dirty="0" err="1"/>
            <a:t>StartUp</a:t>
          </a:r>
          <a:r>
            <a:rPr lang="ru-RU" sz="1200" kern="1200" dirty="0"/>
            <a:t> проектов в образовательных организациях. 30 стартапов из 276 поданных заявок отобраны для участия в акселерационной программе второго республиканского конкурса «Стартап Кыргызстан». В 11 вузах, отобранных </a:t>
          </a:r>
          <a:r>
            <a:rPr lang="ru-RU" sz="1200" kern="1200" dirty="0" err="1"/>
            <a:t>Кыргызпатентом</a:t>
          </a:r>
          <a:r>
            <a:rPr lang="ru-RU" sz="1200" kern="1200" dirty="0"/>
            <a:t>, запущена деятельность бизнес-инкубаторов</a:t>
          </a:r>
        </a:p>
      </dsp:txBody>
      <dsp:txXfrm>
        <a:off x="5058709" y="1551800"/>
        <a:ext cx="6321648" cy="2048645"/>
      </dsp:txXfrm>
    </dsp:sp>
    <dsp:sp modelId="{617069DE-D31D-421A-9BE4-86BD2014472F}">
      <dsp:nvSpPr>
        <dsp:cNvPr id="0" name=""/>
        <dsp:cNvSpPr/>
      </dsp:nvSpPr>
      <dsp:spPr>
        <a:xfrm>
          <a:off x="5508120" y="3446316"/>
          <a:ext cx="5422825" cy="170592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y-KG" sz="1400" kern="1200" dirty="0"/>
            <a:t>Повышение уровня требований к учебным заведениям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y-KG" sz="1400" kern="1200" dirty="0"/>
            <a:t>Рейтингование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y-KG" sz="1400" kern="1200" dirty="0"/>
            <a:t>Мониторинг деятельности аккредитационных агентств</a:t>
          </a:r>
          <a:endParaRPr lang="ru-RU" sz="1400" kern="1200" dirty="0"/>
        </a:p>
      </dsp:txBody>
      <dsp:txXfrm>
        <a:off x="5508120" y="3446316"/>
        <a:ext cx="5422825" cy="1705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79A52-742F-4A6D-B9DD-E184A29EE62F}" type="datetimeFigureOut">
              <a:rPr lang="ru-RU" smtClean="0"/>
              <a:t>22.12.2022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24AD4-07BD-4706-B32F-6F7630604F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465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Ключевые факторы, которые влияют на позиции в рейтингах университетов: </a:t>
            </a:r>
            <a:br>
              <a:rPr lang="ru-RU" dirty="0"/>
            </a:br>
            <a:r>
              <a:rPr lang="ru-RU" dirty="0"/>
              <a:t>•    Наука и исследования. Научный потенциал университета оценивается по нескольким критериям: </a:t>
            </a:r>
            <a:br>
              <a:rPr lang="ru-RU" dirty="0"/>
            </a:br>
            <a:r>
              <a:rPr lang="ru-RU" dirty="0"/>
              <a:t>- публикации в значимых естественно-научных журналах; </a:t>
            </a:r>
            <a:br>
              <a:rPr lang="ru-RU" dirty="0"/>
            </a:br>
            <a:r>
              <a:rPr lang="ru-RU" dirty="0"/>
              <a:t>- цитируемость научных работ; </a:t>
            </a:r>
            <a:br>
              <a:rPr lang="ru-RU" dirty="0"/>
            </a:br>
            <a:r>
              <a:rPr lang="ru-RU" dirty="0"/>
              <a:t>- количество связанных с университетом лауреатов научных премий. </a:t>
            </a:r>
            <a:br>
              <a:rPr lang="ru-RU" dirty="0"/>
            </a:br>
            <a:r>
              <a:rPr lang="ru-RU" dirty="0"/>
              <a:t>•    Соотношение «студенты / преподаватели»‎. Этот фактор напрямую влияет на качество преподавания. Верхние строки по данному критерию занимают американские и британские вузы - на одного преподавателя приходится около 10 студентов, а на одного профессора европейского университета — 300. </a:t>
            </a:r>
            <a:br>
              <a:rPr lang="ru-RU" dirty="0"/>
            </a:br>
            <a:r>
              <a:rPr lang="ru-RU" dirty="0"/>
              <a:t>•    Международная ориентированность. Количество иностранных студентов.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D24AD4-07BD-4706-B32F-6F7630604F7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68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A65AD-2DB7-4B38-AE3A-D63D2691F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40D68A-FFB0-4785-BE0D-5C5C703C7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078A15-1EA4-45F4-9735-4BA61DF14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2B22-11D3-4255-8C76-0EFCAA48F58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271C74-1B7B-400E-86B7-640BE01C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0B55A-951E-44F4-B7AD-39BFD16D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27BF-29FF-4892-8B8F-FAF9BE705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4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97523-DAB9-4075-9891-2CA5742F8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F308CF-2143-4EFD-8378-7CFAEAA2E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3B72D0-7DE4-47B7-9ABE-34BF34D8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2B22-11D3-4255-8C76-0EFCAA48F58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DDFFA1-1F30-4F70-BFDA-2295A1BF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6397-83DE-4D81-B39C-C14B0D98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27BF-29FF-4892-8B8F-FAF9BE705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39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FAE08F2-9B71-4A88-8C34-81CA70F3CE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0481B0-DE5D-4A24-93C6-6EA816731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20CD07-5E26-4FE8-BAFE-2E49E707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2B22-11D3-4255-8C76-0EFCAA48F58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C3DCC1-DD55-4531-8B94-62A7E2E3A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A24FA4-0D26-46C5-AF2C-0E8E619BF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27BF-29FF-4892-8B8F-FAF9BE705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84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65A42-0DE7-4A45-AFD5-72581FE0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128AEE-C719-4BA7-9762-6B7DFBC58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32182C-78DD-41A6-8C49-64F1C5831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2B22-11D3-4255-8C76-0EFCAA48F58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5D8585-3CDB-4562-A94D-508A9812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DDB468-B15A-4997-B317-C93CF3FE1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27BF-29FF-4892-8B8F-FAF9BE705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26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59505A-DB95-4344-860A-B06BCB2FC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ECE8E7-8955-4EA0-B205-D891A0FD9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CFFA3A-338B-4AB1-B456-F555A9F6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2B22-11D3-4255-8C76-0EFCAA48F58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AB77F9-04B1-4898-AF06-36A6BCE5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53E2E5-CA30-4586-BFC8-65FF80103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27BF-29FF-4892-8B8F-FAF9BE705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87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7753E1-7618-499D-8241-1D583CF8E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05EAB9-0F4C-44A9-BF6D-05195B208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D3ECEF-49E2-436B-8E0B-F531A67CC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6B6E04F-FADC-4750-B2EF-1E5779BBD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2B22-11D3-4255-8C76-0EFCAA48F58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6672C6-E708-488A-9ADB-285339A8D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30C460-56B4-4CE1-BE7C-387CE5FAB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27BF-29FF-4892-8B8F-FAF9BE705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3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DAD98-13D9-4BAE-A223-E99B8031E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9A08B1-1C29-42BF-A223-D1795D354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93141F-1D63-4B6B-972D-0A1CCCD58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8C3991E-0F7B-43AB-90E7-2C33DD3F6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285B806-27D3-4694-959A-401C2A4C0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D1EC713-DCE1-4D2A-9560-5936631C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2B22-11D3-4255-8C76-0EFCAA48F58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A693AF-B6DE-47D3-8F73-CC13D583B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CF6A3D-51AE-4F32-938A-21B22379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27BF-29FF-4892-8B8F-FAF9BE705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08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5209EE-E951-4738-B1AF-8F2A27E08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D6C247-28E7-4BB0-B65D-163DBF5B5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2B22-11D3-4255-8C76-0EFCAA48F58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99624FF-0F84-408A-A374-5CCF95B46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B23C3E-1C81-439E-AD9D-391632E34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27BF-29FF-4892-8B8F-FAF9BE705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19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3A741D-641A-4989-B213-BAD0733B6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2B22-11D3-4255-8C76-0EFCAA48F58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D825D2E-8620-4B29-BC3D-961250E1A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0CA6F56-FED7-44C3-9F5B-525D60C4C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27BF-29FF-4892-8B8F-FAF9BE705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052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3CA86-6760-4E64-9B76-81953B2AE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5C2F99-A995-4451-A83B-CBCBFFAA0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A43C9C-7CA3-4138-88CC-A09F0FFD1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649710-4D2E-40ED-82D3-457BE23D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2B22-11D3-4255-8C76-0EFCAA48F58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A20994-3170-4690-8CCC-8B9954EC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3D1BB96-58F1-430D-B435-004270D2B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27BF-29FF-4892-8B8F-FAF9BE705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47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21327F-2B62-4777-A927-20E0AD2D3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C0C6-2F60-410E-8EF7-BEC38F45BF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ED9EAD-E111-4076-BE44-99C446795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6D324C-63C2-44BA-86BE-2F8923BF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C2B22-11D3-4255-8C76-0EFCAA48F58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8582AF-7E73-4A94-AB77-D9AAADD0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68D89D-4EA6-4DBD-89A1-48BD6B4A5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27BF-29FF-4892-8B8F-FAF9BE705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D46CB-6711-4221-BC69-6CDBED257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FFFE0C-4683-40D3-9475-9CF64C86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E91D7E-6513-4244-A113-640F5FF26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C2B22-11D3-4255-8C76-0EFCAA48F585}" type="datetimeFigureOut">
              <a:rPr lang="ru-RU" smtClean="0"/>
              <a:t>19.12.2022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CA309E-446E-4340-B3D2-CBD951570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DBAF83-BD7F-44DC-9A4A-D5A326CF7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A27BF-29FF-4892-8B8F-FAF9BE705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34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C3008-37C3-4369-BAAD-3471CC4F3B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Развитие высшего образования в Кыргызской Республике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9ED511-D731-457C-AE6F-61B3F6312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895849"/>
            <a:ext cx="4324349" cy="1038225"/>
          </a:xfrm>
        </p:spPr>
        <p:txBody>
          <a:bodyPr>
            <a:normAutofit/>
          </a:bodyPr>
          <a:lstStyle/>
          <a:p>
            <a:r>
              <a:rPr lang="ru-RU" dirty="0"/>
              <a:t>Марченко Л.Ю.</a:t>
            </a:r>
          </a:p>
        </p:txBody>
      </p:sp>
    </p:spTree>
    <p:extLst>
      <p:ext uri="{BB962C8B-B14F-4D97-AF65-F5344CB8AC3E}">
        <p14:creationId xmlns:p14="http://schemas.microsoft.com/office/powerpoint/2010/main" val="3726097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>
            <a:extLst>
              <a:ext uri="{FF2B5EF4-FFF2-40B4-BE49-F238E27FC236}">
                <a16:creationId xmlns:a16="http://schemas.microsoft.com/office/drawing/2014/main" id="{29BD866E-4C56-4702-A6AF-316A218C3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0" y="609600"/>
            <a:ext cx="7793038" cy="685800"/>
          </a:xfrm>
        </p:spPr>
        <p:txBody>
          <a:bodyPr/>
          <a:lstStyle/>
          <a:p>
            <a:pPr algn="ctr"/>
            <a:r>
              <a:rPr lang="ru-RU" altLang="ru-RU" sz="2400" b="1" dirty="0"/>
              <a:t>Приоритетные направления развития</a:t>
            </a:r>
            <a:endParaRPr lang="ru-RU" altLang="ru-RU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889F960-D4BD-4A78-B3AC-D4A28A3AC5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064160"/>
              </p:ext>
            </p:extLst>
          </p:nvPr>
        </p:nvGraphicFramePr>
        <p:xfrm>
          <a:off x="406401" y="1543050"/>
          <a:ext cx="10261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41E86F41-8544-48B8-BD0A-BBDB97BDB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3675" y="200025"/>
            <a:ext cx="7793038" cy="533400"/>
          </a:xfrm>
        </p:spPr>
        <p:txBody>
          <a:bodyPr/>
          <a:lstStyle/>
          <a:p>
            <a:pPr algn="ctr"/>
            <a:r>
              <a:rPr lang="ru-RU" altLang="ru-RU" sz="2400" b="1" dirty="0"/>
              <a:t>Приоритетные направления </a:t>
            </a:r>
            <a:r>
              <a:rPr lang="ru-RU" altLang="ru-RU" sz="2400" b="1" dirty="0" err="1"/>
              <a:t>азвития</a:t>
            </a:r>
            <a:endParaRPr lang="ru-RU" altLang="ru-RU" sz="24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5E43EA6-0C83-4523-B8F2-FBFE7F9D8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554770"/>
              </p:ext>
            </p:extLst>
          </p:nvPr>
        </p:nvGraphicFramePr>
        <p:xfrm>
          <a:off x="571500" y="971550"/>
          <a:ext cx="11239499" cy="5686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BA74260-BFCB-4F7D-8658-AC803C351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Разработано и принято Кабинетом Министров КР (24.06.2022 г.) постановление «Об утверждении нормативных правовых актов в сфере высшего и среднего профессионального образования КР», который предусматривает зачисление в вузы республики дважды в год (в летний и зимний периоды). </a:t>
            </a:r>
          </a:p>
          <a:p>
            <a:r>
              <a:rPr lang="ru-RU" dirty="0"/>
              <a:t>Министерство образования и науки издал приказ «Об утверждении графика проведения туров отбора и зачисления абитуриентов в рамках зимнего приема на 2022-2023 учебный год».</a:t>
            </a:r>
          </a:p>
          <a:p>
            <a:r>
              <a:rPr lang="ru-RU" dirty="0"/>
              <a:t>Согласно приказу, по итогам общереспубликанского тестирования на 2022-2023 учебный год </a:t>
            </a:r>
            <a:r>
              <a:rPr lang="ru-RU" b="1" dirty="0"/>
              <a:t>первый тур </a:t>
            </a:r>
            <a:r>
              <a:rPr lang="ru-RU" dirty="0"/>
              <a:t>зимнего приёма в вузы будет проведён с 26 по 31 декабря 2022 года.</a:t>
            </a:r>
          </a:p>
          <a:p>
            <a:r>
              <a:rPr lang="ru-RU" b="1" dirty="0"/>
              <a:t>Второй тур </a:t>
            </a:r>
            <a:r>
              <a:rPr lang="ru-RU" dirty="0"/>
              <a:t>зимнего приёма в вузы будет проведён с 9 по 14 января 2023 года.</a:t>
            </a:r>
          </a:p>
          <a:p>
            <a:r>
              <a:rPr lang="ru-RU" b="1" dirty="0"/>
              <a:t>Третий тур</a:t>
            </a:r>
            <a:r>
              <a:rPr lang="ru-RU" dirty="0"/>
              <a:t> зимнего приёма в вузы будет проведён с 16 по 21 января 2023 года.</a:t>
            </a:r>
          </a:p>
          <a:p>
            <a:r>
              <a:rPr lang="ru-RU" b="1" dirty="0"/>
              <a:t>Четвёртый тур</a:t>
            </a:r>
            <a:r>
              <a:rPr lang="ru-RU" dirty="0"/>
              <a:t> зимнего приёма в вузы будет проведён с 23 по 28 января 2023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427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CD0E9-CD8C-491A-92B3-6DEDD5266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6254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ОРТ 2021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936E2A-2E7D-402E-8DE2-66632C212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78475"/>
          </a:xfrm>
        </p:spPr>
        <p:txBody>
          <a:bodyPr>
            <a:noAutofit/>
          </a:bodyPr>
          <a:lstStyle/>
          <a:p>
            <a:r>
              <a:rPr lang="ru-RU" sz="1500" dirty="0"/>
              <a:t>Чаще всего абитуриенты выбирали предметный тест по истории (18 345). </a:t>
            </a:r>
          </a:p>
          <a:p>
            <a:r>
              <a:rPr lang="ru-RU" sz="1500" dirty="0"/>
              <a:t>Реже всего – введённый в прошлом году тест по русскому языку и литературе (2 288). </a:t>
            </a:r>
          </a:p>
          <a:p>
            <a:r>
              <a:rPr lang="ru-RU" sz="1500" dirty="0"/>
              <a:t>Тесты по биологии и химии выбрали 12 162 и 10 065 абитуриентов соответственно. </a:t>
            </a:r>
          </a:p>
          <a:p>
            <a:r>
              <a:rPr lang="ru-RU" sz="1500" dirty="0"/>
              <a:t>Тест по математике – 11 277 абитуриентов. </a:t>
            </a:r>
          </a:p>
          <a:p>
            <a:r>
              <a:rPr lang="ru-RU" sz="1500" dirty="0"/>
              <a:t>С каждым годом увеличивается количество абитуриентов, сдающих английский язык (10 065). </a:t>
            </a:r>
          </a:p>
          <a:p>
            <a:r>
              <a:rPr lang="ru-RU" sz="1500" dirty="0"/>
              <a:t>Также как и в прошлые годы, относительно небольшое количество участников ОРТ выбирает физику (4 774). </a:t>
            </a:r>
          </a:p>
          <a:p>
            <a:r>
              <a:rPr lang="ru-RU" sz="1500" dirty="0"/>
              <a:t>Введенный в прошлом году предметный тест по кыргызскому языку и литературе сдали 3 786 человек. </a:t>
            </a:r>
          </a:p>
          <a:p>
            <a:r>
              <a:rPr lang="ru-RU" sz="1500" dirty="0"/>
              <a:t>В целом можно сказать, что предметные тесты вызывают у абитуриентов больше затруднений, чем основной тест. Как и в прошлые годы, самый высокий средний балл был показан абитуриентами, сдававшими тест по английскому языку (77.4). Наиболее низкий средний балл в этом году был по физике (57.9 балла), по химии (60.5 баллов) и математике (60.7 балла). </a:t>
            </a:r>
          </a:p>
          <a:p>
            <a:r>
              <a:rPr lang="ru-RU" sz="1500" dirty="0"/>
              <a:t>Результат:</a:t>
            </a:r>
          </a:p>
          <a:p>
            <a:r>
              <a:rPr lang="ru-RU" sz="1500" dirty="0"/>
              <a:t>70 % от общего числа студентов, обучающихся в вузах, выбрали гуманитарные специальности. Из них 32 % обучались на педагогических специальностях, 26,5 % – на экономических, 14,4 % – право, 6 % – управление, а 21 % – в других отраслях. </a:t>
            </a:r>
          </a:p>
          <a:p>
            <a:r>
              <a:rPr lang="ru-RU" sz="1500" dirty="0"/>
              <a:t>В области технических знаний 66 % обучаются на инженерных и технологических (в том числе - ИКТ), 16 % – естественнонаучных, 13 % – медицинских, 4 % – агрономических специальностях.</a:t>
            </a:r>
          </a:p>
          <a:p>
            <a:r>
              <a:rPr lang="ru-RU" sz="1500" dirty="0"/>
              <a:t>В то же время, по результатам анализа наиболее приоритетными и востребованными на рынке труда оказались специальности в области промышленности, образования, строительства, сельского хозяйства, медицины. В 10 самых востребованных (2020 г.) специальностей входят такие специальности, как: информационная безопасность, инфокоммуникационные технологии и системы связи, горное дело, технология геологической разведки, технологические машины и оборудование, медицина, менеджмент и маркетинг, </a:t>
            </a:r>
            <a:r>
              <a:rPr lang="ru-RU" sz="1500" dirty="0" err="1"/>
              <a:t>агроинженерия</a:t>
            </a:r>
            <a:r>
              <a:rPr lang="ru-RU" sz="1500" dirty="0"/>
              <a:t>, строительство, образование.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39851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88332" y="600077"/>
            <a:ext cx="9179668" cy="608964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Национальная система квалификаций</a:t>
            </a:r>
            <a:endParaRPr lang="ru-RU" altLang="ru-RU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94945" y="1997839"/>
            <a:ext cx="1071793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Концепция Национальной системы квалификаций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Национальная рамка квалификаций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Отраслевая рамка квалификаций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Профессиональный стандарт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Стимулирование и поддержка доступности обучения на протяжении всей жизни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качества, эффективности и результативности обучения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Соотношение компетенций с конкретным уровнем квалификации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объема необходимого обучения для получения следующей квалификации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международного признания квалификаций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FF0000"/>
                </a:solidFill>
              </a:rPr>
              <a:t>Национальный статистический комитет Кыргызстана сообщает, что из 60% безработной молодежи только около 14% находят работу, соответствующую их специализации, или продолжают свое образование.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57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5295" y="2705578"/>
            <a:ext cx="11331426" cy="403187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ky-K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рамки квалификаций </a:t>
            </a:r>
            <a:r>
              <a:rPr lang="ky-K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(ОРК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системное и структурированное по уровням описание содержания квалификаций в определенной(м) отрасли/секторе</a:t>
            </a:r>
            <a:r>
              <a:rPr lang="ky-K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(ПС) – основополагающий документ, определяющий в рамках конкретного вида профессиональной деятельности требования к ее содержанию и качеству и описывающий качественный уровень квалификации сотрудника, которому тот обязан соответствовать, чтобы по праву занимать свое место в штате любой организации, вне зависимости от рода ее деятельности.</a:t>
            </a:r>
          </a:p>
          <a:p>
            <a:pPr indent="450215"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Цель: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Стимулирование и поддержка доступности обучения на протяжении всей жизни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качества, эффективности и результативности обучения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компетенций с конкретным уровнем квалификации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объема необходимого обучения для получения следующей квалификации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международного признания квалификаций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статистический комитет Кыргызстана сообщает, что из 60% безработной молодежи только около 14% находят работу, соответствующую их специализации, или продолжают свое образование.</a:t>
            </a:r>
          </a:p>
          <a:p>
            <a:pPr indent="450215" algn="just"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25294" y="421590"/>
            <a:ext cx="11331426" cy="2031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НАЦИОНАЛЬНОЙ СИСТЕМЫ КВАЛИФИКАЦИИ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Основными взаимосвязанными элементами НСК являются: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Национальная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рамка квалификаций</a:t>
            </a:r>
            <a:r>
              <a:rPr kumimoji="0" lang="ky-KG" altLang="ru-RU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Профессиональные стандарты и процедуры их признания;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kumimoji="0" lang="ky-KG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Отраслевые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/секторальные рамки квалификаций;</a:t>
            </a: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Системы оценивания квалификаций</a:t>
            </a:r>
            <a:r>
              <a:rPr kumimoji="0" lang="ky-KG" altLang="ru-RU" b="0" i="0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ky-KG" altLang="ru-RU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ky-KG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92180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B81D30-4ADA-47C4-956C-A9625B4B5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Указ «О мерах по повышению потенциала и конкурентоспособности образовательных организаций высшего профессионального образования Кыргызской Республики»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96252-1BE9-4905-8612-6E806ADC1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825625"/>
            <a:ext cx="10763250" cy="4667250"/>
          </a:xfrm>
        </p:spPr>
        <p:txBody>
          <a:bodyPr>
            <a:noAutofit/>
          </a:bodyPr>
          <a:lstStyle/>
          <a:p>
            <a:r>
              <a:rPr lang="ru-RU" sz="1200" b="1" dirty="0"/>
              <a:t>Особый статус подразумевает широкую организационную, финансовую и академическую автономию, предоставляемую следующим вузам:</a:t>
            </a:r>
            <a:endParaRPr lang="ru-RU" sz="1200" dirty="0"/>
          </a:p>
          <a:p>
            <a:r>
              <a:rPr lang="ru-RU" sz="1200" dirty="0"/>
              <a:t>1.Кыргызскому национальному университету (КНУ) имени Ж. </a:t>
            </a:r>
            <a:r>
              <a:rPr lang="ru-RU" sz="1200" dirty="0" err="1"/>
              <a:t>Баласагына</a:t>
            </a:r>
            <a:r>
              <a:rPr lang="ru-RU" sz="1200" dirty="0"/>
              <a:t>;</a:t>
            </a:r>
          </a:p>
          <a:p>
            <a:r>
              <a:rPr lang="ru-RU" sz="1200" dirty="0"/>
              <a:t>2.Кыргызскому государственному техническому университету (КГТУ) имени И. Раззакова;</a:t>
            </a:r>
          </a:p>
          <a:p>
            <a:r>
              <a:rPr lang="ru-RU" sz="1200" dirty="0"/>
              <a:t>3.Кыргызскому национальному аграрному университету (КНАУ) имени К.И. Скрябина;</a:t>
            </a:r>
          </a:p>
          <a:p>
            <a:r>
              <a:rPr lang="ru-RU" sz="1200" dirty="0"/>
              <a:t>4.Кыргызской государственной медицинской академии (КГМА) имени И.К. </a:t>
            </a:r>
            <a:r>
              <a:rPr lang="ru-RU" sz="1200" dirty="0" err="1"/>
              <a:t>Ахунбаева</a:t>
            </a:r>
            <a:r>
              <a:rPr lang="ru-RU" sz="1200" dirty="0"/>
              <a:t>;</a:t>
            </a:r>
          </a:p>
          <a:p>
            <a:r>
              <a:rPr lang="ru-RU" sz="1200" dirty="0"/>
              <a:t>5.Ошскому государственному университету (</a:t>
            </a:r>
            <a:r>
              <a:rPr lang="ru-RU" sz="1200" dirty="0" err="1"/>
              <a:t>ОшГУ</a:t>
            </a:r>
            <a:r>
              <a:rPr lang="ru-RU" sz="1200" dirty="0"/>
              <a:t>).</a:t>
            </a:r>
            <a:br>
              <a:rPr lang="ru-RU" sz="1200" dirty="0"/>
            </a:br>
            <a:br>
              <a:rPr lang="ru-RU" sz="1200" dirty="0"/>
            </a:br>
            <a:r>
              <a:rPr lang="ru-RU" sz="1200" b="1" dirty="0"/>
              <a:t>Этим учреждениям даются следующие права: </a:t>
            </a:r>
            <a:r>
              <a:rPr lang="ru-RU" sz="1200" dirty="0"/>
              <a:t>открывать банковские счета в коммерческих банках с государственной долей участия вне системы казначейства для использования внебюджетных </a:t>
            </a:r>
            <a:r>
              <a:rPr lang="ru-RU" sz="1200" dirty="0" err="1"/>
              <a:t>средств;самостоятельно</a:t>
            </a:r>
            <a:r>
              <a:rPr lang="ru-RU" sz="1200" dirty="0"/>
              <a:t> определять внутреннюю структуру управления и штатную численность сотрудников по согласованию с попечительскими </a:t>
            </a:r>
            <a:r>
              <a:rPr lang="ru-RU" sz="1200" dirty="0" err="1"/>
              <a:t>советами;назначать</a:t>
            </a:r>
            <a:r>
              <a:rPr lang="ru-RU" sz="1200" dirty="0"/>
              <a:t> и освобождать проректоров по учебной </a:t>
            </a:r>
            <a:r>
              <a:rPr lang="ru-RU" sz="1200" dirty="0" err="1"/>
              <a:t>работе;самостоятельно</a:t>
            </a:r>
            <a:r>
              <a:rPr lang="ru-RU" sz="1200" dirty="0"/>
              <a:t> определять статус и наименование структурных подразделений вуза, порядок организации их деятельности, а также требований к их управлению и </a:t>
            </a:r>
            <a:r>
              <a:rPr lang="ru-RU" sz="1200" dirty="0" err="1"/>
              <a:t>персоналу;самостоятельно</a:t>
            </a:r>
            <a:r>
              <a:rPr lang="ru-RU" sz="1200" dirty="0"/>
              <a:t> по согласованию с попечительскими советами определять доли средств, направляемых на оплату труда, формы и размеров оплаты, материального стимулирования и матпомощи всем категориям работников </a:t>
            </a:r>
            <a:r>
              <a:rPr lang="ru-RU" sz="1200" dirty="0" err="1"/>
              <a:t>вуза;вузы</a:t>
            </a:r>
            <a:r>
              <a:rPr lang="ru-RU" sz="1200" dirty="0"/>
              <a:t> имеют право на освобождение от всех видов проверок сроком на три года за исключением ежегодной независимой внешней или внутренней (</a:t>
            </a:r>
            <a:r>
              <a:rPr lang="ru-RU" sz="1200" dirty="0" err="1"/>
              <a:t>внутривузовской</a:t>
            </a:r>
            <a:r>
              <a:rPr lang="ru-RU" sz="1200" dirty="0"/>
              <a:t>) аудиторской проверки согласно международным стандартам аудита и </a:t>
            </a:r>
            <a:r>
              <a:rPr lang="ru-RU" sz="1200" dirty="0" err="1"/>
              <a:t>законодательству;вузы</a:t>
            </a:r>
            <a:r>
              <a:rPr lang="ru-RU" sz="1200" dirty="0"/>
              <a:t> имеют право получать доходы от образовательной, консультативной, научно-исследовательской, издательской, производственно-коммерческой и другой не запрещенной законодательством деятельности и направлять их на улучшение деятельности и развитие материально-технической базы </a:t>
            </a:r>
            <a:r>
              <a:rPr lang="ru-RU" sz="1200" dirty="0" err="1"/>
              <a:t>вуза;самостоятельно</a:t>
            </a:r>
            <a:r>
              <a:rPr lang="ru-RU" sz="1200" dirty="0"/>
              <a:t> по согласованию с попечительскими советами распоряжаться (отчуждать, менять, сдавать в аренду) движимым и недвижимым имуществом, приобретенным за счет специальных средств, а также распоряжаться средствами, полученными от сдачи в аренду движимого и недвижимого </a:t>
            </a:r>
            <a:r>
              <a:rPr lang="ru-RU" sz="1200" dirty="0" err="1"/>
              <a:t>имущества;получать</a:t>
            </a:r>
            <a:r>
              <a:rPr lang="ru-RU" sz="1200" dirty="0"/>
              <a:t> государственные образовательные гранты в объеме не ниже предусмотренного на 2022 </a:t>
            </a:r>
            <a:r>
              <a:rPr lang="ru-RU" sz="1200" dirty="0" err="1"/>
              <a:t>год;самостоятельно</a:t>
            </a:r>
            <a:r>
              <a:rPr lang="ru-RU" sz="1200" dirty="0"/>
              <a:t> формировать и утверждать тарифы на оказываемые платные образовательные </a:t>
            </a:r>
            <a:r>
              <a:rPr lang="ru-RU" sz="1200" dirty="0" err="1"/>
              <a:t>услуги;самостоятельно</a:t>
            </a:r>
            <a:r>
              <a:rPr lang="ru-RU" sz="1200" dirty="0"/>
              <a:t> определять количество обучающихся и утверждать план приема студентов с учетом имеющихся площадей и других существующих условий </a:t>
            </a:r>
            <a:r>
              <a:rPr lang="ru-RU" sz="1200" dirty="0" err="1"/>
              <a:t>вуза;предоставлять</a:t>
            </a:r>
            <a:r>
              <a:rPr lang="ru-RU" sz="1200" dirty="0"/>
              <a:t> структурным подразделениям вуза со статусом юридического лица права производить финансовые затраты, связанные с капитальным и текущим ремонтом, развитием закрепленной за ними материально-технической базы, не состоящей на их балансе, в пределах утвержденных смет доходов и расходов указанных подразделений.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01388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D152B2-0769-418D-AD39-41E111285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5824"/>
            <a:ext cx="10515600" cy="5514975"/>
          </a:xfrm>
        </p:spPr>
        <p:txBody>
          <a:bodyPr>
            <a:noAutofit/>
          </a:bodyPr>
          <a:lstStyle/>
          <a:p>
            <a:r>
              <a:rPr lang="ru-RU" sz="1600" b="1" dirty="0"/>
              <a:t>Проведение реорганизации следующих государственных высших учебных заведений:</a:t>
            </a:r>
            <a:endParaRPr lang="ru-RU" sz="1600" dirty="0"/>
          </a:p>
          <a:p>
            <a:r>
              <a:rPr lang="ru-RU" sz="1600" dirty="0"/>
              <a:t>- к Кыргызскому экономическому университету имени М. Рыскулбекова присоединят Академию бизнеса и социального развития </a:t>
            </a:r>
            <a:r>
              <a:rPr lang="ru-RU" sz="1600" dirty="0" err="1"/>
              <a:t>бишкекского</a:t>
            </a:r>
            <a:r>
              <a:rPr lang="ru-RU" sz="1600" dirty="0"/>
              <a:t> </a:t>
            </a:r>
            <a:r>
              <a:rPr lang="ru-RU" sz="1600" dirty="0" err="1"/>
              <a:t>финтеха</a:t>
            </a:r>
            <a:r>
              <a:rPr lang="ru-RU" sz="1600" dirty="0"/>
              <a:t> имени А. </a:t>
            </a:r>
            <a:r>
              <a:rPr lang="ru-RU" sz="1600" dirty="0" err="1"/>
              <a:t>Токтоналиева</a:t>
            </a:r>
            <a:r>
              <a:rPr lang="ru-RU" sz="1600" dirty="0"/>
              <a:t> с приданием статуса научно-исследовательского университета;</a:t>
            </a:r>
          </a:p>
          <a:p>
            <a:r>
              <a:rPr lang="ru-RU" sz="1600" dirty="0"/>
              <a:t>- к КНУ присоединят Кыргызский государственный юридический университет;</a:t>
            </a:r>
          </a:p>
          <a:p>
            <a:r>
              <a:rPr lang="ru-RU" sz="1600" dirty="0"/>
              <a:t>- к </a:t>
            </a:r>
            <a:r>
              <a:rPr lang="ru-RU" sz="1600" dirty="0" err="1"/>
              <a:t>ОшГУ</a:t>
            </a:r>
            <a:r>
              <a:rPr lang="ru-RU" sz="1600" dirty="0"/>
              <a:t> присоединят Ошский государственный юридический институт;</a:t>
            </a:r>
            <a:br>
              <a:rPr lang="ru-RU" sz="1600" dirty="0"/>
            </a:br>
            <a:br>
              <a:rPr lang="ru-RU" sz="1600" dirty="0"/>
            </a:br>
            <a:r>
              <a:rPr lang="ru-RU" sz="1600" dirty="0"/>
              <a:t>- к КГТУ добавятся Кыргызский государственный университет строительства, транспорта и архитектуры имени Н. </a:t>
            </a:r>
            <a:r>
              <a:rPr lang="ru-RU" sz="1600" dirty="0" err="1"/>
              <a:t>Исанова</a:t>
            </a:r>
            <a:r>
              <a:rPr lang="ru-RU" sz="1600" dirty="0"/>
              <a:t> и Государственный университет геологии, горного дела и природных ресурсов имени У. </a:t>
            </a:r>
            <a:r>
              <a:rPr lang="ru-RU" sz="1600" dirty="0" err="1"/>
              <a:t>Асаналиева</a:t>
            </a:r>
            <a:r>
              <a:rPr lang="ru-RU" sz="1600" dirty="0"/>
              <a:t>.</a:t>
            </a:r>
            <a:br>
              <a:rPr lang="ru-RU" sz="1600" dirty="0"/>
            </a:br>
            <a:br>
              <a:rPr lang="ru-RU" sz="1600" dirty="0"/>
            </a:br>
            <a:r>
              <a:rPr lang="ru-RU" sz="1600" dirty="0"/>
              <a:t>Кабмину поручается исключить оказываемых этими государственными вузами образовательных услуг из-под действия законодательства о государственных и муниципальных услугах.</a:t>
            </a:r>
          </a:p>
          <a:p>
            <a:pPr marL="0" indent="0">
              <a:buNone/>
            </a:pPr>
            <a:r>
              <a:rPr lang="ru-RU" sz="1600" b="1" dirty="0"/>
              <a:t> Указ предоставляет учебным заведения следующие права:</a:t>
            </a:r>
            <a:br>
              <a:rPr lang="ru-RU" sz="1600" b="1" dirty="0"/>
            </a:br>
            <a:r>
              <a:rPr lang="ru-RU" sz="1600" b="1" dirty="0"/>
              <a:t>- </a:t>
            </a:r>
            <a:r>
              <a:rPr lang="ru-RU" sz="1600" dirty="0"/>
              <a:t>самостоятельно определять порядок замещения должностей профессорско-преподавательского состава;</a:t>
            </a:r>
            <a:br>
              <a:rPr lang="ru-RU" sz="1600" dirty="0"/>
            </a:br>
            <a:r>
              <a:rPr lang="ru-RU" sz="1600" dirty="0"/>
              <a:t>- осуществлять образовательную деятельность по программам высшего профессионального и послевузовского профессионального образования без получения лицензии;</a:t>
            </a:r>
            <a:br>
              <a:rPr lang="ru-RU" sz="1600" dirty="0"/>
            </a:br>
            <a:r>
              <a:rPr lang="ru-RU" sz="1600" dirty="0"/>
              <a:t>- самостоятельно по согласованию с попечительскими советами осуществлять закупки в соответствии с утвержденными внутренними правилами осуществления закупок;</a:t>
            </a:r>
            <a:br>
              <a:rPr lang="ru-RU" sz="1600" dirty="0"/>
            </a:br>
            <a:r>
              <a:rPr lang="ru-RU" sz="1600" dirty="0"/>
              <a:t>- реализовывать образовательные программы высшего профессионального и послевузовского профессионального образования на основе самостоятельно устанавливаемых образовательных стандартов и требований;</a:t>
            </a:r>
            <a:br>
              <a:rPr lang="ru-RU" sz="1600" dirty="0"/>
            </a:br>
            <a:r>
              <a:rPr lang="ru-RU" sz="1600" dirty="0"/>
              <a:t>- самостоятельно разрабатывать и утверждать правила приема для обучения по направлениям подготовки бакалавров и специальностям.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91027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9431-55DB-4FAE-8B36-72C9954C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605"/>
            <a:ext cx="10515600" cy="772795"/>
          </a:xfrm>
        </p:spPr>
        <p:txBody>
          <a:bodyPr/>
          <a:lstStyle/>
          <a:p>
            <a:pPr algn="ctr"/>
            <a:r>
              <a:rPr lang="ru-RU" b="1" dirty="0"/>
              <a:t>ВУЗ 4.0.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72A635-6EC6-46F8-BC1E-11E11139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0" y="914400"/>
            <a:ext cx="11297920" cy="5699760"/>
          </a:xfrm>
        </p:spPr>
        <p:txBody>
          <a:bodyPr>
            <a:noAutofit/>
          </a:bodyPr>
          <a:lstStyle/>
          <a:p>
            <a:r>
              <a:rPr lang="ru-RU" sz="1600" dirty="0"/>
              <a:t>Перед вузами, отмеченными в Указе ставится задача - войти в топ-500 вузов мира. </a:t>
            </a:r>
            <a:br>
              <a:rPr lang="ru-RU" sz="1600" dirty="0"/>
            </a:br>
            <a:r>
              <a:rPr lang="ru-RU" sz="1600" dirty="0"/>
              <a:t>Важным показателем конкурентоспособности отдельных вузов и индикатором уровня развития системы образования в стране являются международные образовательные рейтинги. В число наиболее известных рейтингов входят: Шанхайский рейтинг (ARWU-500), рейтинг университетов компании QS (QS WUR), рейтинг </a:t>
            </a:r>
            <a:r>
              <a:rPr lang="ru-RU" sz="1600" dirty="0" err="1"/>
              <a:t>Times</a:t>
            </a:r>
            <a:r>
              <a:rPr lang="ru-RU" sz="1600" dirty="0"/>
              <a:t> </a:t>
            </a:r>
            <a:r>
              <a:rPr lang="ru-RU" sz="1600" dirty="0" err="1"/>
              <a:t>Higher</a:t>
            </a:r>
            <a:r>
              <a:rPr lang="ru-RU" sz="1600" dirty="0"/>
              <a:t> </a:t>
            </a:r>
            <a:r>
              <a:rPr lang="ru-RU" sz="1600" dirty="0" err="1"/>
              <a:t>Education</a:t>
            </a:r>
            <a:r>
              <a:rPr lang="ru-RU" sz="1600" dirty="0"/>
              <a:t> </a:t>
            </a:r>
            <a:r>
              <a:rPr lang="ru-RU" sz="1600" dirty="0" err="1"/>
              <a:t>World</a:t>
            </a:r>
            <a:r>
              <a:rPr lang="ru-RU" sz="1600" dirty="0"/>
              <a:t> </a:t>
            </a:r>
            <a:r>
              <a:rPr lang="ru-RU" sz="1600" dirty="0" err="1"/>
              <a:t>University</a:t>
            </a:r>
            <a:r>
              <a:rPr lang="ru-RU" sz="1600" dirty="0"/>
              <a:t> </a:t>
            </a:r>
            <a:r>
              <a:rPr lang="ru-RU" sz="1600" dirty="0" err="1"/>
              <a:t>Rankings</a:t>
            </a:r>
            <a:r>
              <a:rPr lang="ru-RU" sz="1600" dirty="0"/>
              <a:t> (THE WUR).</a:t>
            </a:r>
          </a:p>
          <a:p>
            <a:r>
              <a:rPr lang="ru-RU" sz="1600" dirty="0"/>
              <a:t>Вуз 1.0 – чисто образовательный университет</a:t>
            </a:r>
          </a:p>
          <a:p>
            <a:r>
              <a:rPr lang="ru-RU" sz="1600" dirty="0"/>
              <a:t>Вуз 2.0 – модель Гумбольдта – университет сочетает образовательную и научную деятельность</a:t>
            </a:r>
          </a:p>
          <a:p>
            <a:r>
              <a:rPr lang="ru-RU" sz="1600" dirty="0"/>
              <a:t>Вуз 3.0 – университет сочетает образовательную, научную и предпринимательскую деятельность (формирование экосистемы инноваций, создание малых и средних компаний, стартапов и т.д. в т.ч. – в сфере высоких технологий)</a:t>
            </a:r>
          </a:p>
          <a:p>
            <a:r>
              <a:rPr lang="ru-RU" sz="1600" dirty="0"/>
              <a:t>Вуз 4.0 – университет, создающий ценности и смыслы для современной индустрии, имеющий инфраструктуру по созданию и коммерциализации знаний, решающий инновационные, прорывные задачи для экономики страны (проектирование жизненного цикла идеи и ее воплощение в материале, создание интеллектуальной собственности, способной быть коммерчески эффективной, активно создавать технологии и технологические компании, в т.ч. – в новых технологических отраслях; Это потребует введение новых специальностей, которые будут востребованы на рынке труда, переход от перечня специальностей/направлений подготовки к требованиям, определяемым Национальной системой квалификаций).</a:t>
            </a:r>
          </a:p>
          <a:p>
            <a:r>
              <a:rPr lang="ru-RU" sz="1600" dirty="0"/>
              <a:t>Цель программы трансформации вузовского образования в модель «Университет 4.0» на период 2021 — 2023 годов — это создание университетской экосистемы нового формата с разнообразными исследовательскими и творческими проектами, свободным пространством для создания инноваций, многосторонними платформами для технологических прорывов и генерации передовых бизнес-идей, а также разработка отвечающих требованиям рынка образовательных программ, рациональной системы управления научными исследованиями. </a:t>
            </a:r>
          </a:p>
          <a:p>
            <a:r>
              <a:rPr lang="ru-RU" sz="1600" dirty="0"/>
              <a:t>планируется расширение взаимодействия вузов с предприятиями и организациями реального сектора экономики; продвижение инновационных разработок на зарубежные рынки, развитие открытой информационной среды, социокультурной и спортивно-оздоровительной инфраструктуры, кампуса университета как технополиса города.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49818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3276B0-0A60-4D6A-A751-0ECDD68ED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35581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622EC-C0AD-4C3E-91CB-193B2C51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176" y="208506"/>
            <a:ext cx="10515600" cy="2110623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Программа развития образования в Кыргызской Республике на 2021−2040 годы (постановление Правительства Кыргызской Республики № 200 от 4 мая 2021 года):</a:t>
            </a:r>
            <a:br>
              <a:rPr lang="ru-RU" sz="3200" b="1" dirty="0"/>
            </a:br>
            <a:r>
              <a:rPr lang="ru-RU" sz="3200" b="1" dirty="0"/>
              <a:t> </a:t>
            </a:r>
            <a:br>
              <a:rPr lang="ru-RU" sz="3200" b="1" dirty="0"/>
            </a:br>
            <a:r>
              <a:rPr lang="ru-RU" sz="3200" b="1" dirty="0"/>
              <a:t>Видение системы образования к 2040 году: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4A7E7E-BE76-4E50-A748-3ED8B5D24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918" y="2866065"/>
            <a:ext cx="10979624" cy="3345613"/>
          </a:xfrm>
        </p:spPr>
        <p:txBody>
          <a:bodyPr>
            <a:normAutofit/>
          </a:bodyPr>
          <a:lstStyle/>
          <a:p>
            <a:r>
              <a:rPr lang="ru-RU" sz="2400" dirty="0"/>
              <a:t>Система образования 2040 позволит человеку раскрыть свой интеллектуальный, творческий и эмоциональный потенциал в любом возрасте, будет предоставлять условия для обеспечения здорового образа жизни и благополучия учащихся и равные образовательные возможности для разных категорий граждан по всей стране, вне зависимости от географии проживания, гендерной принадлежности, религии, состояния здоровья, материального положения и других факторов. </a:t>
            </a:r>
            <a:endParaRPr lang="en-US" sz="2400" dirty="0"/>
          </a:p>
          <a:p>
            <a:r>
              <a:rPr lang="ru-RU" sz="2400" dirty="0"/>
              <a:t>Источником и участниками развития системы образования выступает не только государство, но и все общество.</a:t>
            </a:r>
          </a:p>
        </p:txBody>
      </p:sp>
    </p:spTree>
    <p:extLst>
      <p:ext uri="{BB962C8B-B14F-4D97-AF65-F5344CB8AC3E}">
        <p14:creationId xmlns:p14="http://schemas.microsoft.com/office/powerpoint/2010/main" val="34862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E04DE1-0503-456B-94F2-B241DC28B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97" y="235424"/>
            <a:ext cx="11546006" cy="63871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Программа развития образования в Кыргызской Республике на 2021−2040 годы (постановление Правительства Кыргызской Республики № 200 от 4 мая 2021 года) </a:t>
            </a:r>
          </a:p>
          <a:p>
            <a:r>
              <a:rPr lang="ru-RU" b="1" dirty="0"/>
              <a:t>Целью системы образования</a:t>
            </a:r>
            <a:r>
              <a:rPr lang="ru-RU" dirty="0"/>
              <a:t> </a:t>
            </a:r>
            <a:r>
              <a:rPr lang="ru-RU" b="1" dirty="0"/>
              <a:t>к 2040 году</a:t>
            </a:r>
            <a:r>
              <a:rPr lang="ru-RU" dirty="0"/>
              <a:t> является формирование творческого и здорового человеческого потенциала, свободно адаптирующегося и способного изменять подвижную социальную-экономическую среду путем интеграции ресурсов и возможностей государства и общества, а также модернизации системы управления.</a:t>
            </a:r>
          </a:p>
          <a:p>
            <a:r>
              <a:rPr lang="ru-RU" dirty="0"/>
              <a:t>Достижение заявленной цели будет реализовано через соответствующие меры политики, направленные на </a:t>
            </a:r>
            <a:r>
              <a:rPr lang="ru-RU" b="1" dirty="0"/>
              <a:t>решение трех основных задач</a:t>
            </a:r>
            <a:r>
              <a:rPr lang="ru-RU" dirty="0"/>
              <a:t>: </a:t>
            </a:r>
          </a:p>
          <a:p>
            <a:pPr lvl="0"/>
            <a:r>
              <a:rPr lang="ru-RU" dirty="0"/>
              <a:t>Обеспечение справедливого, равного доступа. </a:t>
            </a:r>
          </a:p>
          <a:p>
            <a:pPr lvl="0"/>
            <a:r>
              <a:rPr lang="ru-RU" dirty="0"/>
              <a:t>Обеспечение качества образования.</a:t>
            </a:r>
          </a:p>
          <a:p>
            <a:pPr lvl="0"/>
            <a:r>
              <a:rPr lang="ru-RU" dirty="0"/>
              <a:t>Эффективное управление и финансирование.</a:t>
            </a:r>
          </a:p>
          <a:p>
            <a:r>
              <a:rPr lang="ru-RU" dirty="0"/>
              <a:t>Реализация всех трех задач предусмотрена на всех уровнях образования, и в рамках каждой из задач предусмотрены основные приоритеты.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45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2C640-25FF-446E-B93B-574E2EAA7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108" y="0"/>
            <a:ext cx="11730250" cy="873991"/>
          </a:xfrm>
        </p:spPr>
        <p:txBody>
          <a:bodyPr>
            <a:normAutofit/>
          </a:bodyPr>
          <a:lstStyle/>
          <a:p>
            <a:r>
              <a:rPr lang="ru-RU" sz="2400" b="1" dirty="0"/>
              <a:t>Программа развития образования в Кыргызской Республике на 2021−2040 годы (постановление Правительства Кыргызской Республики № 200 от 4 мая 2021 года)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5B66F8-3952-45D7-B2D7-7A6071F1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42" y="1112531"/>
            <a:ext cx="11634716" cy="5495926"/>
          </a:xfrm>
        </p:spPr>
        <p:txBody>
          <a:bodyPr>
            <a:noAutofit/>
          </a:bodyPr>
          <a:lstStyle/>
          <a:p>
            <a:pPr lvl="0"/>
            <a:r>
              <a:rPr lang="ru-RU" sz="2000" b="1" dirty="0"/>
              <a:t>Обеспечение справедливого, равного доступа:</a:t>
            </a:r>
          </a:p>
          <a:p>
            <a:pPr lvl="1"/>
            <a:r>
              <a:rPr lang="ru-RU" sz="2000" dirty="0"/>
              <a:t>охват образованием на всех уровнях системы образования; обеспечение </a:t>
            </a:r>
            <a:r>
              <a:rPr lang="ru-RU" sz="2000" dirty="0" err="1"/>
              <a:t>инклюзивности</a:t>
            </a:r>
            <a:r>
              <a:rPr lang="ru-RU" sz="2000" dirty="0"/>
              <a:t> образования и его </a:t>
            </a:r>
            <a:r>
              <a:rPr lang="ru-RU" sz="2000" dirty="0" err="1"/>
              <a:t>многоязычность</a:t>
            </a:r>
            <a:r>
              <a:rPr lang="ru-RU" sz="2000" dirty="0"/>
              <a:t>; безопасная и эффективная среда обучения. </a:t>
            </a:r>
          </a:p>
          <a:p>
            <a:pPr lvl="0"/>
            <a:r>
              <a:rPr lang="ru-RU" sz="2000" b="1" dirty="0"/>
              <a:t>Обеспечение качества:</a:t>
            </a:r>
          </a:p>
          <a:p>
            <a:pPr lvl="1"/>
            <a:r>
              <a:rPr lang="ru-RU" sz="2000" dirty="0"/>
              <a:t>модернизация содержания образования на всех его уровнях; цифровизация образования;  система непрерывного профессионального развития педагогов; эффективная и объективная система мониторинга и оценивания результатов обучения; качественные учебные материалы. </a:t>
            </a:r>
          </a:p>
          <a:p>
            <a:pPr lvl="0"/>
            <a:r>
              <a:rPr lang="ru-RU" sz="2000" b="1" dirty="0"/>
              <a:t>Эффективное управление и финансирование: </a:t>
            </a:r>
          </a:p>
          <a:p>
            <a:pPr lvl="1"/>
            <a:r>
              <a:rPr lang="ru-RU" sz="2000" dirty="0"/>
              <a:t>улучшение управления человеческими ресурсами, организационным, техническим и административным потенциалом для обеспечения системного подхода к управлению сферой образования и планированию образовательной политики;</a:t>
            </a:r>
          </a:p>
          <a:p>
            <a:pPr lvl="1"/>
            <a:r>
              <a:rPr lang="ru-RU" sz="2000" dirty="0"/>
              <a:t>укрепление перехода к нормативному финансированию на всех уровнях образования и к большей самостоятельности в управлении ресурсами на уровне самих образовательных организаций;</a:t>
            </a:r>
          </a:p>
          <a:p>
            <a:pPr lvl="1"/>
            <a:r>
              <a:rPr lang="ru-RU" sz="2000" dirty="0"/>
              <a:t>аккредитация и лицензирование, осуществление необходимого контроля за образовательными услугами и их результатами;</a:t>
            </a:r>
          </a:p>
          <a:p>
            <a:pPr lvl="1"/>
            <a:r>
              <a:rPr lang="ru-RU" sz="2000" dirty="0"/>
              <a:t>регулярный мониторинг реализации и оценки результатов функционирования и результативности системы образования; автоматизация системы управления образованием. 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428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AFF8E-041C-4766-82D1-CC7D781D0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48,1% жителей всей страны составляют дети и молодежь </a:t>
            </a:r>
            <a:br>
              <a:rPr lang="ru-RU" sz="3200" b="1" dirty="0"/>
            </a:br>
            <a:r>
              <a:rPr lang="ru-RU" sz="3200" b="1" dirty="0"/>
              <a:t>от 0 до 24 лет</a:t>
            </a:r>
            <a:br>
              <a:rPr lang="ru-RU" sz="3200" b="1" dirty="0"/>
            </a:br>
            <a:endParaRPr lang="ru-RU" sz="3200" b="1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ADB9B63-7BF0-458A-871E-C1025C207D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926146"/>
              </p:ext>
            </p:extLst>
          </p:nvPr>
        </p:nvGraphicFramePr>
        <p:xfrm>
          <a:off x="1238251" y="1690688"/>
          <a:ext cx="9896474" cy="4318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7910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A1419C-4B8B-45B3-94E7-B0933443C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058"/>
            <a:ext cx="10515600" cy="520700"/>
          </a:xfrm>
        </p:spPr>
        <p:txBody>
          <a:bodyPr>
            <a:normAutofit/>
          </a:bodyPr>
          <a:lstStyle/>
          <a:p>
            <a:r>
              <a:rPr lang="ru-RU" altLang="ru-RU" sz="2000" b="1" dirty="0">
                <a:solidFill>
                  <a:srgbClr val="202B32"/>
                </a:solidFill>
                <a:latin typeface="Open Sans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Численность организаций и студентов высшего профессионального образования</a:t>
            </a:r>
            <a:endParaRPr lang="ru-RU" sz="20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1518233-D2E4-4DCE-84E7-1BEFB49D04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683557"/>
              </p:ext>
            </p:extLst>
          </p:nvPr>
        </p:nvGraphicFramePr>
        <p:xfrm>
          <a:off x="219071" y="828261"/>
          <a:ext cx="6486529" cy="4679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754">
                  <a:extLst>
                    <a:ext uri="{9D8B030D-6E8A-4147-A177-3AD203B41FA5}">
                      <a16:colId xmlns:a16="http://schemas.microsoft.com/office/drawing/2014/main" val="1250882685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2043315421"/>
                    </a:ext>
                  </a:extLst>
                </a:gridCol>
                <a:gridCol w="828675">
                  <a:extLst>
                    <a:ext uri="{9D8B030D-6E8A-4147-A177-3AD203B41FA5}">
                      <a16:colId xmlns:a16="http://schemas.microsoft.com/office/drawing/2014/main" val="424181409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81750190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343406139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716952375"/>
                    </a:ext>
                  </a:extLst>
                </a:gridCol>
              </a:tblGrid>
              <a:tr h="371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2017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2018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2019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2020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2021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 anchor="b"/>
                </a:tc>
                <a:extLst>
                  <a:ext uri="{0D108BD9-81ED-4DB2-BD59-A6C34878D82A}">
                    <a16:rowId xmlns:a16="http://schemas.microsoft.com/office/drawing/2014/main" val="3370101107"/>
                  </a:ext>
                </a:extLst>
              </a:tr>
              <a:tr h="371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Кыргызская Республика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161 406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164 585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183 778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214 157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230 206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extLst>
                  <a:ext uri="{0D108BD9-81ED-4DB2-BD59-A6C34878D82A}">
                    <a16:rowId xmlns:a16="http://schemas.microsoft.com/office/drawing/2014/main" val="1342531593"/>
                  </a:ext>
                </a:extLst>
              </a:tr>
              <a:tr h="371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 err="1">
                          <a:effectLst/>
                        </a:rPr>
                        <a:t>Баткенская</a:t>
                      </a:r>
                      <a:r>
                        <a:rPr lang="ru-RU" sz="1600" dirty="0">
                          <a:effectLst/>
                        </a:rPr>
                        <a:t> область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4 482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4 735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5 843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7 668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10 156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extLst>
                  <a:ext uri="{0D108BD9-81ED-4DB2-BD59-A6C34878D82A}">
                    <a16:rowId xmlns:a16="http://schemas.microsoft.com/office/drawing/2014/main" val="401761599"/>
                  </a:ext>
                </a:extLst>
              </a:tr>
              <a:tr h="371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Джалал-Абадская область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7 883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8 474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9 474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10 569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10 953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extLst>
                  <a:ext uri="{0D108BD9-81ED-4DB2-BD59-A6C34878D82A}">
                    <a16:rowId xmlns:a16="http://schemas.microsoft.com/office/drawing/2014/main" val="1343956176"/>
                  </a:ext>
                </a:extLst>
              </a:tr>
              <a:tr h="371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Иссык-Кульская область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3 188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2 996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2 824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3 079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3 481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extLst>
                  <a:ext uri="{0D108BD9-81ED-4DB2-BD59-A6C34878D82A}">
                    <a16:rowId xmlns:a16="http://schemas.microsoft.com/office/drawing/2014/main" val="725471784"/>
                  </a:ext>
                </a:extLst>
              </a:tr>
              <a:tr h="371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Нарынская область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2 825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3 330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3 197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3 102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3 006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extLst>
                  <a:ext uri="{0D108BD9-81ED-4DB2-BD59-A6C34878D82A}">
                    <a16:rowId xmlns:a16="http://schemas.microsoft.com/office/drawing/2014/main" val="1778515371"/>
                  </a:ext>
                </a:extLst>
              </a:tr>
              <a:tr h="371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Ошская область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—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—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—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—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—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extLst>
                  <a:ext uri="{0D108BD9-81ED-4DB2-BD59-A6C34878D82A}">
                    <a16:rowId xmlns:a16="http://schemas.microsoft.com/office/drawing/2014/main" val="422819159"/>
                  </a:ext>
                </a:extLst>
              </a:tr>
              <a:tr h="371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Таласская область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1 514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1 561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1 651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1 699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1 871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extLst>
                  <a:ext uri="{0D108BD9-81ED-4DB2-BD59-A6C34878D82A}">
                    <a16:rowId xmlns:a16="http://schemas.microsoft.com/office/drawing/2014/main" val="2009833123"/>
                  </a:ext>
                </a:extLst>
              </a:tr>
              <a:tr h="371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Чуйская область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1 617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2 373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3 719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5 058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5 926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extLst>
                  <a:ext uri="{0D108BD9-81ED-4DB2-BD59-A6C34878D82A}">
                    <a16:rowId xmlns:a16="http://schemas.microsoft.com/office/drawing/2014/main" val="2212708128"/>
                  </a:ext>
                </a:extLst>
              </a:tr>
              <a:tr h="371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г.Бишкек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106 446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105 056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108 174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113 101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113 531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extLst>
                  <a:ext uri="{0D108BD9-81ED-4DB2-BD59-A6C34878D82A}">
                    <a16:rowId xmlns:a16="http://schemas.microsoft.com/office/drawing/2014/main" val="3115959577"/>
                  </a:ext>
                </a:extLst>
              </a:tr>
              <a:tr h="371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г.Ош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33 451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36 060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48 896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>
                          <a:effectLst/>
                        </a:rPr>
                        <a:t>69 881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ru-RU" sz="1600" dirty="0">
                          <a:effectLst/>
                        </a:rPr>
                        <a:t>81 282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50" marR="19050" marT="76200" marB="76200"/>
                </a:tc>
                <a:extLst>
                  <a:ext uri="{0D108BD9-81ED-4DB2-BD59-A6C34878D82A}">
                    <a16:rowId xmlns:a16="http://schemas.microsoft.com/office/drawing/2014/main" val="2597102194"/>
                  </a:ext>
                </a:extLst>
              </a:tr>
            </a:tbl>
          </a:graphicData>
        </a:graphic>
      </p:graphicFrame>
      <p:graphicFrame>
        <p:nvGraphicFramePr>
          <p:cNvPr id="5" name="Объект 9">
            <a:extLst>
              <a:ext uri="{FF2B5EF4-FFF2-40B4-BE49-F238E27FC236}">
                <a16:creationId xmlns:a16="http://schemas.microsoft.com/office/drawing/2014/main" id="{F9E5C4E1-4119-4740-84E7-744D324675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416064"/>
              </p:ext>
            </p:extLst>
          </p:nvPr>
        </p:nvGraphicFramePr>
        <p:xfrm>
          <a:off x="7000875" y="767999"/>
          <a:ext cx="5048254" cy="1329204"/>
        </p:xfrm>
        <a:graphic>
          <a:graphicData uri="http://schemas.openxmlformats.org/drawingml/2006/table">
            <a:tbl>
              <a:tblPr/>
              <a:tblGrid>
                <a:gridCol w="2153854">
                  <a:extLst>
                    <a:ext uri="{9D8B030D-6E8A-4147-A177-3AD203B41FA5}">
                      <a16:colId xmlns:a16="http://schemas.microsoft.com/office/drawing/2014/main" val="444059027"/>
                    </a:ext>
                  </a:extLst>
                </a:gridCol>
                <a:gridCol w="482400">
                  <a:extLst>
                    <a:ext uri="{9D8B030D-6E8A-4147-A177-3AD203B41FA5}">
                      <a16:colId xmlns:a16="http://schemas.microsoft.com/office/drawing/2014/main" val="1612908507"/>
                    </a:ext>
                  </a:extLst>
                </a:gridCol>
                <a:gridCol w="482400">
                  <a:extLst>
                    <a:ext uri="{9D8B030D-6E8A-4147-A177-3AD203B41FA5}">
                      <a16:colId xmlns:a16="http://schemas.microsoft.com/office/drawing/2014/main" val="2888988764"/>
                    </a:ext>
                  </a:extLst>
                </a:gridCol>
                <a:gridCol w="482400">
                  <a:extLst>
                    <a:ext uri="{9D8B030D-6E8A-4147-A177-3AD203B41FA5}">
                      <a16:colId xmlns:a16="http://schemas.microsoft.com/office/drawing/2014/main" val="2981401614"/>
                    </a:ext>
                  </a:extLst>
                </a:gridCol>
                <a:gridCol w="482400">
                  <a:extLst>
                    <a:ext uri="{9D8B030D-6E8A-4147-A177-3AD203B41FA5}">
                      <a16:colId xmlns:a16="http://schemas.microsoft.com/office/drawing/2014/main" val="2714950511"/>
                    </a:ext>
                  </a:extLst>
                </a:gridCol>
                <a:gridCol w="482400">
                  <a:extLst>
                    <a:ext uri="{9D8B030D-6E8A-4147-A177-3AD203B41FA5}">
                      <a16:colId xmlns:a16="http://schemas.microsoft.com/office/drawing/2014/main" val="3350681392"/>
                    </a:ext>
                  </a:extLst>
                </a:gridCol>
                <a:gridCol w="482400">
                  <a:extLst>
                    <a:ext uri="{9D8B030D-6E8A-4147-A177-3AD203B41FA5}">
                      <a16:colId xmlns:a16="http://schemas.microsoft.com/office/drawing/2014/main" val="2501332981"/>
                    </a:ext>
                  </a:extLst>
                </a:gridCol>
              </a:tblGrid>
              <a:tr h="30602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</a:txBody>
                  <a:tcPr marL="23908" marR="23908" marT="23908" marB="239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>
                          <a:effectLst/>
                        </a:rPr>
                        <a:t>2017</a:t>
                      </a:r>
                    </a:p>
                  </a:txBody>
                  <a:tcPr marL="23908" marR="23908" marT="23908" marB="239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>
                          <a:effectLst/>
                        </a:rPr>
                        <a:t>2018</a:t>
                      </a:r>
                    </a:p>
                  </a:txBody>
                  <a:tcPr marL="23908" marR="23908" marT="23908" marB="239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>
                          <a:effectLst/>
                        </a:rPr>
                        <a:t>2019</a:t>
                      </a:r>
                    </a:p>
                  </a:txBody>
                  <a:tcPr marL="23908" marR="23908" marT="23908" marB="239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>
                          <a:effectLst/>
                        </a:rPr>
                        <a:t>2020</a:t>
                      </a:r>
                    </a:p>
                  </a:txBody>
                  <a:tcPr marL="23908" marR="23908" marT="23908" marB="239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>
                          <a:effectLst/>
                        </a:rPr>
                        <a:t>2021</a:t>
                      </a:r>
                    </a:p>
                  </a:txBody>
                  <a:tcPr marL="23908" marR="23908" marT="23908" marB="239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>
                          <a:effectLst/>
                        </a:rPr>
                        <a:t> </a:t>
                      </a:r>
                    </a:p>
                  </a:txBody>
                  <a:tcPr marL="23908" marR="23908" marT="23908" marB="2390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8871536"/>
                  </a:ext>
                </a:extLst>
              </a:tr>
              <a:tr h="693345">
                <a:tc>
                  <a:txBody>
                    <a:bodyPr/>
                    <a:lstStyle/>
                    <a:p>
                      <a:pPr fontAlgn="t"/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</a:rPr>
                        <a:t>Образовательные организации высшего профессионального образования</a:t>
                      </a:r>
                    </a:p>
                  </a:txBody>
                  <a:tcPr marL="5977" marR="5977" marT="23908" marB="2390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</a:rPr>
                        <a:t>51</a:t>
                      </a:r>
                    </a:p>
                  </a:txBody>
                  <a:tcPr marL="5977" marR="5977" marT="23908" marB="2390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</a:rPr>
                        <a:t>51</a:t>
                      </a:r>
                    </a:p>
                  </a:txBody>
                  <a:tcPr marL="5977" marR="5977" marT="23908" marB="2390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</a:rPr>
                        <a:t>55</a:t>
                      </a:r>
                    </a:p>
                  </a:txBody>
                  <a:tcPr marL="5977" marR="5977" marT="23908" marB="2390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</a:rPr>
                        <a:t>57</a:t>
                      </a:r>
                    </a:p>
                  </a:txBody>
                  <a:tcPr marL="5977" marR="5977" marT="23908" marB="2390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 dirty="0">
                          <a:solidFill>
                            <a:srgbClr val="333333"/>
                          </a:solidFill>
                          <a:effectLst/>
                        </a:rPr>
                        <a:t>60</a:t>
                      </a:r>
                    </a:p>
                  </a:txBody>
                  <a:tcPr marL="5977" marR="5977" marT="23908" marB="2390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600" b="1" dirty="0">
                        <a:solidFill>
                          <a:srgbClr val="333333"/>
                        </a:solidFill>
                        <a:effectLst/>
                      </a:endParaRPr>
                    </a:p>
                  </a:txBody>
                  <a:tcPr marL="5977" marR="5977" marT="23908" marB="23908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6E6E6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89362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84F83C1-B847-42CA-9DAB-6DACA5E1319F}"/>
              </a:ext>
            </a:extLst>
          </p:cNvPr>
          <p:cNvSpPr/>
          <p:nvPr/>
        </p:nvSpPr>
        <p:spPr>
          <a:xfrm>
            <a:off x="323850" y="5688449"/>
            <a:ext cx="10515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454545"/>
                </a:solidFill>
                <a:latin typeface="Roboto"/>
                <a:ea typeface="Times New Roman" panose="02020603050405020304" pitchFamily="18" charset="0"/>
              </a:rPr>
              <a:t>Система высшего образования Кыргызстана состоит из четырех типов вузов: </a:t>
            </a:r>
          </a:p>
          <a:p>
            <a:pPr algn="just"/>
            <a:r>
              <a:rPr lang="ru-RU" sz="1400" dirty="0">
                <a:solidFill>
                  <a:srgbClr val="454545"/>
                </a:solidFill>
                <a:latin typeface="Roboto"/>
                <a:ea typeface="Times New Roman" panose="02020603050405020304" pitchFamily="18" charset="0"/>
              </a:rPr>
              <a:t>университеты, </a:t>
            </a:r>
          </a:p>
          <a:p>
            <a:pPr algn="just"/>
            <a:r>
              <a:rPr lang="ru-RU" sz="1400" dirty="0">
                <a:solidFill>
                  <a:srgbClr val="454545"/>
                </a:solidFill>
                <a:latin typeface="Roboto"/>
                <a:ea typeface="Times New Roman" panose="02020603050405020304" pitchFamily="18" charset="0"/>
              </a:rPr>
              <a:t>академии, </a:t>
            </a:r>
          </a:p>
          <a:p>
            <a:pPr algn="just"/>
            <a:r>
              <a:rPr lang="ru-RU" sz="1400" dirty="0">
                <a:solidFill>
                  <a:srgbClr val="454545"/>
                </a:solidFill>
                <a:latin typeface="Roboto"/>
                <a:ea typeface="Times New Roman" panose="02020603050405020304" pitchFamily="18" charset="0"/>
              </a:rPr>
              <a:t>специализированные вузы — например, Кыргызская Национальная Консерватория, </a:t>
            </a:r>
            <a:r>
              <a:rPr lang="ru-RU" sz="1400" dirty="0" err="1">
                <a:solidFill>
                  <a:srgbClr val="454545"/>
                </a:solidFill>
                <a:latin typeface="Roboto"/>
                <a:ea typeface="Times New Roman" panose="02020603050405020304" pitchFamily="18" charset="0"/>
              </a:rPr>
              <a:t>Бишкекская</a:t>
            </a:r>
            <a:r>
              <a:rPr lang="ru-RU" sz="1400" dirty="0">
                <a:solidFill>
                  <a:srgbClr val="454545"/>
                </a:solidFill>
                <a:latin typeface="Roboto"/>
                <a:ea typeface="Times New Roman" panose="02020603050405020304" pitchFamily="18" charset="0"/>
              </a:rPr>
              <a:t> высшая военная школа, </a:t>
            </a:r>
          </a:p>
          <a:p>
            <a:pPr algn="just"/>
            <a:r>
              <a:rPr lang="ru-RU" sz="1400" dirty="0">
                <a:solidFill>
                  <a:srgbClr val="454545"/>
                </a:solidFill>
                <a:latin typeface="Roboto"/>
                <a:ea typeface="Times New Roman" panose="02020603050405020304" pitchFamily="18" charset="0"/>
              </a:rPr>
              <a:t>институты.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1A40BDD-35EE-40CF-A0F5-8D23E2882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003410"/>
              </p:ext>
            </p:extLst>
          </p:nvPr>
        </p:nvGraphicFramePr>
        <p:xfrm>
          <a:off x="7334246" y="2825073"/>
          <a:ext cx="4286254" cy="1939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3937">
                  <a:extLst>
                    <a:ext uri="{9D8B030D-6E8A-4147-A177-3AD203B41FA5}">
                      <a16:colId xmlns:a16="http://schemas.microsoft.com/office/drawing/2014/main" val="993085434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1145742178"/>
                    </a:ext>
                  </a:extLst>
                </a:gridCol>
                <a:gridCol w="467113">
                  <a:extLst>
                    <a:ext uri="{9D8B030D-6E8A-4147-A177-3AD203B41FA5}">
                      <a16:colId xmlns:a16="http://schemas.microsoft.com/office/drawing/2014/main" val="3870893521"/>
                    </a:ext>
                  </a:extLst>
                </a:gridCol>
                <a:gridCol w="381079">
                  <a:extLst>
                    <a:ext uri="{9D8B030D-6E8A-4147-A177-3AD203B41FA5}">
                      <a16:colId xmlns:a16="http://schemas.microsoft.com/office/drawing/2014/main" val="172805428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330312470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344193164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622589049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542767192"/>
                    </a:ext>
                  </a:extLst>
                </a:gridCol>
              </a:tblGrid>
              <a:tr h="4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Число учебных заведений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2015</a:t>
                      </a:r>
                      <a:r>
                        <a:rPr lang="en-US" sz="1200" dirty="0">
                          <a:effectLst/>
                        </a:rPr>
                        <a:t>*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2016</a:t>
                      </a:r>
                      <a:r>
                        <a:rPr lang="en-US" sz="1200">
                          <a:effectLst/>
                        </a:rPr>
                        <a:t>*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</a:t>
                      </a:r>
                      <a:r>
                        <a:rPr lang="en-US" sz="1200">
                          <a:effectLst/>
                        </a:rPr>
                        <a:t>*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2018</a:t>
                      </a:r>
                      <a:r>
                        <a:rPr lang="en-US" sz="1200">
                          <a:effectLst/>
                        </a:rPr>
                        <a:t>*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</a:t>
                      </a:r>
                      <a:r>
                        <a:rPr lang="en-US" sz="1200">
                          <a:effectLst/>
                        </a:rPr>
                        <a:t>*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</a:t>
                      </a:r>
                      <a:r>
                        <a:rPr lang="en-US" sz="1200">
                          <a:effectLst/>
                        </a:rPr>
                        <a:t>*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(по оперативным данным МОН)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678616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Вузы 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200">
                          <a:effectLst/>
                        </a:rPr>
                        <a:t>57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</a:rPr>
                        <a:t>78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y-KG" sz="1200" dirty="0">
                          <a:effectLst/>
                        </a:rPr>
                        <a:t>(33-гос, 45 –негос)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2876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435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CDF526-7B78-4CA7-BFB0-8C49CD29A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425" y="1015999"/>
            <a:ext cx="10515600" cy="491807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Контингент студентов вузов на 2021-2022 учебный год составлял </a:t>
            </a:r>
            <a:r>
              <a:rPr lang="ru-RU" b="1" dirty="0"/>
              <a:t>231394</a:t>
            </a:r>
            <a:r>
              <a:rPr lang="ru-RU" dirty="0"/>
              <a:t> человек, </a:t>
            </a:r>
            <a:r>
              <a:rPr lang="ru-RU" b="1" dirty="0"/>
              <a:t>25647</a:t>
            </a:r>
            <a:r>
              <a:rPr lang="ru-RU" dirty="0"/>
              <a:t> (11%) студентов обучаются на грантовой основе, </a:t>
            </a:r>
            <a:r>
              <a:rPr lang="ru-RU" b="1" dirty="0"/>
              <a:t>205747</a:t>
            </a:r>
            <a:r>
              <a:rPr lang="ru-RU" dirty="0"/>
              <a:t> (89%) - на контрактной основе.</a:t>
            </a:r>
          </a:p>
          <a:p>
            <a:r>
              <a:rPr lang="ru-RU" dirty="0"/>
              <a:t>В вузах республики обучается </a:t>
            </a:r>
            <a:r>
              <a:rPr lang="ru-RU" b="1" dirty="0"/>
              <a:t>70524</a:t>
            </a:r>
            <a:r>
              <a:rPr lang="ru-RU" dirty="0"/>
              <a:t> </a:t>
            </a:r>
            <a:r>
              <a:rPr lang="ru-RU" b="1" dirty="0"/>
              <a:t>иностранных граждан (30% </a:t>
            </a:r>
            <a:r>
              <a:rPr lang="ru-RU" dirty="0"/>
              <a:t>общего количества студентов), из них представителей ближнего зарубежья – </a:t>
            </a:r>
            <a:r>
              <a:rPr lang="ru-RU" b="1" dirty="0"/>
              <a:t>44732</a:t>
            </a:r>
            <a:r>
              <a:rPr lang="ru-RU" dirty="0"/>
              <a:t>, представителей дальнего зарубежья – </a:t>
            </a:r>
            <a:r>
              <a:rPr lang="ru-RU" b="1" dirty="0"/>
              <a:t>25792.</a:t>
            </a:r>
          </a:p>
          <a:p>
            <a:r>
              <a:rPr lang="ru-RU" dirty="0"/>
              <a:t>В Кыргызстане каждый пятый взрослый житель имеет диплом о высшем образовании</a:t>
            </a:r>
          </a:p>
          <a:p>
            <a:r>
              <a:rPr lang="ru-RU" dirty="0"/>
              <a:t>Среди взрослых горожан диплом об окончании вуза есть у каждого третьего. В сельской местности университетский диплом есть у каждого десятого человека.</a:t>
            </a:r>
          </a:p>
          <a:p>
            <a:r>
              <a:rPr lang="ky-KG" dirty="0"/>
              <a:t>Охват высшим профессиональным образованием среди населения 17-24 лет снизился с 25,2% до 19,6% за счет того, что молодежь стала чаще выбирать  учебу в колледжах и профессиональных лицеях, что позитивно повлияет на формирование в стране стабильного среднего рабочего класса. </a:t>
            </a:r>
            <a:endParaRPr lang="ru-RU" dirty="0">
              <a:effectLst/>
            </a:endParaRPr>
          </a:p>
          <a:p>
            <a:r>
              <a:rPr lang="ru-RU" dirty="0"/>
              <a:t>В среднем по республике доля трудоустроенных выпускников вузов составляет </a:t>
            </a:r>
            <a:r>
              <a:rPr lang="ru-RU" b="1" dirty="0"/>
              <a:t>77%</a:t>
            </a:r>
            <a:r>
              <a:rPr lang="ru-RU" dirty="0"/>
              <a:t>.</a:t>
            </a:r>
          </a:p>
          <a:p>
            <a:r>
              <a:rPr lang="ru-RU" dirty="0"/>
              <a:t>В вузах республики работают </a:t>
            </a:r>
            <a:r>
              <a:rPr lang="ru-RU" b="1" dirty="0"/>
              <a:t>12555 </a:t>
            </a:r>
            <a:r>
              <a:rPr lang="ru-RU" dirty="0"/>
              <a:t>штатных преподавателей, из них докторов наук – </a:t>
            </a:r>
            <a:r>
              <a:rPr lang="ru-RU" b="1" dirty="0"/>
              <a:t>1072</a:t>
            </a:r>
            <a:r>
              <a:rPr lang="ru-RU" dirty="0"/>
              <a:t>, кандидатов наук – </a:t>
            </a:r>
            <a:r>
              <a:rPr lang="ru-RU" b="1" dirty="0"/>
              <a:t>4243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083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20C0D52-5C9F-409E-A808-FE685EB63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982339"/>
              </p:ext>
            </p:extLst>
          </p:nvPr>
        </p:nvGraphicFramePr>
        <p:xfrm>
          <a:off x="185737" y="95250"/>
          <a:ext cx="11820525" cy="6439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4473">
                  <a:extLst>
                    <a:ext uri="{9D8B030D-6E8A-4147-A177-3AD203B41FA5}">
                      <a16:colId xmlns:a16="http://schemas.microsoft.com/office/drawing/2014/main" val="1846556758"/>
                    </a:ext>
                  </a:extLst>
                </a:gridCol>
                <a:gridCol w="436960">
                  <a:extLst>
                    <a:ext uri="{9D8B030D-6E8A-4147-A177-3AD203B41FA5}">
                      <a16:colId xmlns:a16="http://schemas.microsoft.com/office/drawing/2014/main" val="4215720711"/>
                    </a:ext>
                  </a:extLst>
                </a:gridCol>
                <a:gridCol w="942890">
                  <a:extLst>
                    <a:ext uri="{9D8B030D-6E8A-4147-A177-3AD203B41FA5}">
                      <a16:colId xmlns:a16="http://schemas.microsoft.com/office/drawing/2014/main" val="1672080721"/>
                    </a:ext>
                  </a:extLst>
                </a:gridCol>
                <a:gridCol w="1033301">
                  <a:extLst>
                    <a:ext uri="{9D8B030D-6E8A-4147-A177-3AD203B41FA5}">
                      <a16:colId xmlns:a16="http://schemas.microsoft.com/office/drawing/2014/main" val="3216572158"/>
                    </a:ext>
                  </a:extLst>
                </a:gridCol>
                <a:gridCol w="1033301">
                  <a:extLst>
                    <a:ext uri="{9D8B030D-6E8A-4147-A177-3AD203B41FA5}">
                      <a16:colId xmlns:a16="http://schemas.microsoft.com/office/drawing/2014/main" val="665587540"/>
                    </a:ext>
                  </a:extLst>
                </a:gridCol>
                <a:gridCol w="1424015">
                  <a:extLst>
                    <a:ext uri="{9D8B030D-6E8A-4147-A177-3AD203B41FA5}">
                      <a16:colId xmlns:a16="http://schemas.microsoft.com/office/drawing/2014/main" val="2913369134"/>
                    </a:ext>
                  </a:extLst>
                </a:gridCol>
                <a:gridCol w="1033301">
                  <a:extLst>
                    <a:ext uri="{9D8B030D-6E8A-4147-A177-3AD203B41FA5}">
                      <a16:colId xmlns:a16="http://schemas.microsoft.com/office/drawing/2014/main" val="3692910870"/>
                    </a:ext>
                  </a:extLst>
                </a:gridCol>
                <a:gridCol w="1033301">
                  <a:extLst>
                    <a:ext uri="{9D8B030D-6E8A-4147-A177-3AD203B41FA5}">
                      <a16:colId xmlns:a16="http://schemas.microsoft.com/office/drawing/2014/main" val="2195682236"/>
                    </a:ext>
                  </a:extLst>
                </a:gridCol>
                <a:gridCol w="1424015">
                  <a:extLst>
                    <a:ext uri="{9D8B030D-6E8A-4147-A177-3AD203B41FA5}">
                      <a16:colId xmlns:a16="http://schemas.microsoft.com/office/drawing/2014/main" val="1719019410"/>
                    </a:ext>
                  </a:extLst>
                </a:gridCol>
                <a:gridCol w="1084968">
                  <a:extLst>
                    <a:ext uri="{9D8B030D-6E8A-4147-A177-3AD203B41FA5}">
                      <a16:colId xmlns:a16="http://schemas.microsoft.com/office/drawing/2014/main" val="1237603920"/>
                    </a:ext>
                  </a:extLst>
                </a:gridCol>
              </a:tblGrid>
              <a:tr h="192226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Контингент студентов высших учебных заведений Кыргызской Республики на 2021-2022 учебный год (по отраслям)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793300"/>
                  </a:ext>
                </a:extLst>
              </a:tr>
              <a:tr h="1042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extLst>
                  <a:ext uri="{0D108BD9-81ED-4DB2-BD59-A6C34878D82A}">
                    <a16:rowId xmlns:a16="http://schemas.microsoft.com/office/drawing/2014/main" val="1251474436"/>
                  </a:ext>
                </a:extLst>
              </a:tr>
              <a:tr h="10429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Отрасль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 вузов, реализующих специальности по отрасли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Контингент студентов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 общего кол-ва студентов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extLst>
                  <a:ext uri="{0D108BD9-81ED-4DB2-BD59-A6C34878D82A}">
                    <a16:rowId xmlns:a16="http://schemas.microsoft.com/office/drawing/2014/main" val="4183841010"/>
                  </a:ext>
                </a:extLst>
              </a:tr>
              <a:tr h="5842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грантовой основе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 счет бюджетов других государств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vert="vert27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контрактной основе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студентов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818238"/>
                  </a:ext>
                </a:extLst>
              </a:tr>
              <a:tr h="399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госвузы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vert="vert27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негосвузы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vert="vert27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очное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заочное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вечернее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44132"/>
                  </a:ext>
                </a:extLst>
              </a:tr>
              <a:tr h="390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Техносферная безопасность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1304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0,6%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extLst>
                  <a:ext uri="{0D108BD9-81ED-4DB2-BD59-A6C34878D82A}">
                    <a16:rowId xmlns:a16="http://schemas.microsoft.com/office/drawing/2014/main" val="3672744771"/>
                  </a:ext>
                </a:extLst>
              </a:tr>
              <a:tr h="390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Горнодобывающая промышленность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1999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1,7%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extLst>
                  <a:ext uri="{0D108BD9-81ED-4DB2-BD59-A6C34878D82A}">
                    <a16:rowId xmlns:a16="http://schemas.microsoft.com/office/drawing/2014/main" val="435822347"/>
                  </a:ext>
                </a:extLst>
              </a:tr>
              <a:tr h="291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Естественные науки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1372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0,6%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extLst>
                  <a:ext uri="{0D108BD9-81ED-4DB2-BD59-A6C34878D82A}">
                    <a16:rowId xmlns:a16="http://schemas.microsoft.com/office/drawing/2014/main" val="2604754276"/>
                  </a:ext>
                </a:extLst>
              </a:tr>
              <a:tr h="390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Компьютерные технологии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15341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6,6%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extLst>
                  <a:ext uri="{0D108BD9-81ED-4DB2-BD59-A6C34878D82A}">
                    <a16:rowId xmlns:a16="http://schemas.microsoft.com/office/drawing/2014/main" val="670333538"/>
                  </a:ext>
                </a:extLst>
              </a:tr>
              <a:tr h="1184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Промышленность (легкая, пищевая, перерабатывающая, химическая, машиностроение и т.д.)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1123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2663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1379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5570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2,4%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extLst>
                  <a:ext uri="{0D108BD9-81ED-4DB2-BD59-A6C34878D82A}">
                    <a16:rowId xmlns:a16="http://schemas.microsoft.com/office/drawing/2014/main" val="3925676162"/>
                  </a:ext>
                </a:extLst>
              </a:tr>
              <a:tr h="192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Связь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371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0,4%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extLst>
                  <a:ext uri="{0D108BD9-81ED-4DB2-BD59-A6C34878D82A}">
                    <a16:rowId xmlns:a16="http://schemas.microsoft.com/office/drawing/2014/main" val="1591365694"/>
                  </a:ext>
                </a:extLst>
              </a:tr>
              <a:tr h="192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Строительство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2399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5435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2,3%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extLst>
                  <a:ext uri="{0D108BD9-81ED-4DB2-BD59-A6C34878D82A}">
                    <a16:rowId xmlns:a16="http://schemas.microsoft.com/office/drawing/2014/main" val="1395126218"/>
                  </a:ext>
                </a:extLst>
              </a:tr>
              <a:tr h="192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Транспорт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4196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1,8%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extLst>
                  <a:ext uri="{0D108BD9-81ED-4DB2-BD59-A6C34878D82A}">
                    <a16:rowId xmlns:a16="http://schemas.microsoft.com/office/drawing/2014/main" val="500147427"/>
                  </a:ext>
                </a:extLst>
              </a:tr>
              <a:tr h="390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Физико-математические науки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0,3%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extLst>
                  <a:ext uri="{0D108BD9-81ED-4DB2-BD59-A6C34878D82A}">
                    <a16:rowId xmlns:a16="http://schemas.microsoft.com/office/drawing/2014/main" val="3165201041"/>
                  </a:ext>
                </a:extLst>
              </a:tr>
              <a:tr h="192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Экология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0,4%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extLst>
                  <a:ext uri="{0D108BD9-81ED-4DB2-BD59-A6C34878D82A}">
                    <a16:rowId xmlns:a16="http://schemas.microsoft.com/office/drawing/2014/main" val="830920509"/>
                  </a:ext>
                </a:extLst>
              </a:tr>
              <a:tr h="192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Энергетика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1596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3287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5318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2,3%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extLst>
                  <a:ext uri="{0D108BD9-81ED-4DB2-BD59-A6C34878D82A}">
                    <a16:rowId xmlns:a16="http://schemas.microsoft.com/office/drawing/2014/main" val="3109843596"/>
                  </a:ext>
                </a:extLst>
              </a:tr>
              <a:tr h="192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6459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1654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19976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16645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44968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19,4%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05" marR="30305" marT="0" marB="0" anchor="ctr"/>
                </a:tc>
                <a:extLst>
                  <a:ext uri="{0D108BD9-81ED-4DB2-BD59-A6C34878D82A}">
                    <a16:rowId xmlns:a16="http://schemas.microsoft.com/office/drawing/2014/main" val="2784178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252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C0CC7D-0546-4E7A-B2CB-B10B8DA0C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962"/>
            <a:ext cx="10515600" cy="9826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Проблемы высшего образования в КР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EC7EC3-53F9-40E1-B2FF-68AD993B0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7280"/>
            <a:ext cx="10515600" cy="554275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Важнейшей проблемой остается рассогласованность запросов рынка труда и структуры и качества предоставления услуг профессионального образования. </a:t>
            </a:r>
          </a:p>
          <a:p>
            <a:r>
              <a:rPr lang="ru-RU" dirty="0"/>
              <a:t>Слабая системы профессиональной ориентации молодежи</a:t>
            </a:r>
          </a:p>
          <a:p>
            <a:r>
              <a:rPr lang="en-US" altLang="ru-RU" dirty="0"/>
              <a:t>C</a:t>
            </a:r>
            <a:r>
              <a:rPr lang="ky-KG" altLang="ru-RU" dirty="0"/>
              <a:t>лабость методологии и инструментария исследования рынка труда – недостоверный прогноз потребности в кадрах. Отсутствие прочной связи «работодатель – учебное заведение» - некомпетентность выпускников – дипломированная безработица. На 2019-2023 гг. потребность кадров с высшим образованием – 19%. Поступает – около 50% выпускников школ.</a:t>
            </a:r>
            <a:endParaRPr lang="ru-RU" altLang="ru-RU" dirty="0"/>
          </a:p>
          <a:p>
            <a:r>
              <a:rPr lang="ru-RU" dirty="0"/>
              <a:t>Сложными вопросами на всех уровнях профессионального образования остается привлечение работодателей к участию в процессе разработки содержания профессионального образования (стандарты нового поколения) и оценки качества подготовки специалистов. </a:t>
            </a:r>
            <a:endParaRPr lang="en-US" dirty="0"/>
          </a:p>
          <a:p>
            <a:r>
              <a:rPr lang="ru-RU" altLang="ru-RU" dirty="0"/>
              <a:t>Обучение в вузах с 2012/13 учебного года стало двухуровневым (бакалавр-магистр) для формирования у выпускников общих и специальных компетентностей, востребованных на рынке труда. Согласно индикаторам СРО 2020, к 2020 г. 92% вузов должны были перейти  на двухуровневую систему; доля выпускников – бакалавров составит 70%, магистров – 20% и специалистов – 10%. В реальности -  магистров около 5-7%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8002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3655</TotalTime>
  <Words>3124</Words>
  <Application>Microsoft Office PowerPoint</Application>
  <PresentationFormat>Широкоэкранный</PresentationFormat>
  <Paragraphs>380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Open Sans</vt:lpstr>
      <vt:lpstr>Roboto</vt:lpstr>
      <vt:lpstr>Times New Roman</vt:lpstr>
      <vt:lpstr>Тема Office</vt:lpstr>
      <vt:lpstr>Развитие высшего образования в Кыргызской Республике</vt:lpstr>
      <vt:lpstr>Программа развития образования в Кыргызской Республике на 2021−2040 годы (постановление Правительства Кыргызской Республики № 200 от 4 мая 2021 года):   Видение системы образования к 2040 году: </vt:lpstr>
      <vt:lpstr>Презентация PowerPoint</vt:lpstr>
      <vt:lpstr>Программа развития образования в Кыргызской Республике на 2021−2040 годы (постановление Правительства Кыргызской Республики № 200 от 4 мая 2021 года) </vt:lpstr>
      <vt:lpstr>48,1% жителей всей страны составляют дети и молодежь  от 0 до 24 лет </vt:lpstr>
      <vt:lpstr>Численность организаций и студентов высшего профессионального образования</vt:lpstr>
      <vt:lpstr>Презентация PowerPoint</vt:lpstr>
      <vt:lpstr>Презентация PowerPoint</vt:lpstr>
      <vt:lpstr>Проблемы высшего образования в КР</vt:lpstr>
      <vt:lpstr>Приоритетные направления развития</vt:lpstr>
      <vt:lpstr>Приоритетные направления азвития</vt:lpstr>
      <vt:lpstr>Презентация PowerPoint</vt:lpstr>
      <vt:lpstr>ОРТ 2021 </vt:lpstr>
      <vt:lpstr>Национальная система квалификаций</vt:lpstr>
      <vt:lpstr>Презентация PowerPoint</vt:lpstr>
      <vt:lpstr>Указ «О мерах по повышению потенциала и конкурентоспособности образовательных организаций высшего профессионального образования Кыргызской Республики»</vt:lpstr>
      <vt:lpstr>Презентация PowerPoint</vt:lpstr>
      <vt:lpstr>ВУЗ 4.0.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Тренды и проблемы высшего образования в КР</dc:title>
  <dc:creator>admin</dc:creator>
  <cp:lastModifiedBy>admin</cp:lastModifiedBy>
  <cp:revision>31</cp:revision>
  <dcterms:created xsi:type="dcterms:W3CDTF">2022-12-19T11:43:11Z</dcterms:created>
  <dcterms:modified xsi:type="dcterms:W3CDTF">2022-12-22T00:38:49Z</dcterms:modified>
</cp:coreProperties>
</file>