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0" r:id="rId3"/>
    <p:sldMasterId id="2147483708" r:id="rId4"/>
    <p:sldMasterId id="2147483719" r:id="rId5"/>
    <p:sldMasterId id="2147483744" r:id="rId6"/>
    <p:sldMasterId id="2147483754" r:id="rId7"/>
  </p:sldMasterIdLst>
  <p:notesMasterIdLst>
    <p:notesMasterId r:id="rId27"/>
  </p:notesMasterIdLst>
  <p:handoutMasterIdLst>
    <p:handoutMasterId r:id="rId28"/>
  </p:handoutMasterIdLst>
  <p:sldIdLst>
    <p:sldId id="263" r:id="rId8"/>
    <p:sldId id="326" r:id="rId9"/>
    <p:sldId id="327" r:id="rId10"/>
    <p:sldId id="328" r:id="rId11"/>
    <p:sldId id="304" r:id="rId12"/>
    <p:sldId id="329" r:id="rId13"/>
    <p:sldId id="341" r:id="rId14"/>
    <p:sldId id="342" r:id="rId15"/>
    <p:sldId id="340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6543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3153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6973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6306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2918" algn="l" defTabSz="913153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39458" algn="l" defTabSz="913153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196000" algn="l" defTabSz="913153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2543" algn="l" defTabSz="913153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FD2"/>
    <a:srgbClr val="F28736"/>
    <a:srgbClr val="3166CF"/>
    <a:srgbClr val="99CCFF"/>
    <a:srgbClr val="2D5EC1"/>
    <a:srgbClr val="BDDE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52244" autoAdjust="0"/>
  </p:normalViewPr>
  <p:slideViewPr>
    <p:cSldViewPr>
      <p:cViewPr varScale="1">
        <p:scale>
          <a:sx n="56" d="100"/>
          <a:sy n="56" d="100"/>
        </p:scale>
        <p:origin x="2070" y="6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1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2689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32689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E5CC258-32E6-4E76-9751-2D39856F0B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09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139"/>
            <a:ext cx="5436235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2689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9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AEAEC40-33A9-4866-81D2-2C25803F02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600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54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1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973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63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2918" algn="l" defTabSz="913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58" algn="l" defTabSz="913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00" algn="l" defTabSz="913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43" algn="l" defTabSz="913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400" dirty="0">
              <a:cs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608" indent="-2852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935" indent="-2281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308" indent="-2281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3683" indent="-2281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0057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6432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2806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9179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C34AE71-88ED-4DBB-B440-9E4F5BD0E553}" type="slidenum">
              <a:rPr lang="fr-FR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9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16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73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825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156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874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1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56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405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1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83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23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291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17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One of the </a:t>
            </a:r>
            <a:r>
              <a:rPr lang="fr-BE" altLang="en-US" sz="1400" b="1" dirty="0">
                <a:cs typeface="Arial" pitchFamily="34" charset="0"/>
              </a:rPr>
              <a:t>main </a:t>
            </a:r>
            <a:r>
              <a:rPr lang="fr-BE" altLang="en-US" sz="1400" b="1" dirty="0" err="1">
                <a:cs typeface="Arial" pitchFamily="34" charset="0"/>
              </a:rPr>
              <a:t>criticisms</a:t>
            </a:r>
            <a:r>
              <a:rPr lang="fr-BE" altLang="en-US" sz="1400" b="1" dirty="0">
                <a:cs typeface="Arial" pitchFamily="34" charset="0"/>
              </a:rPr>
              <a:t> </a:t>
            </a:r>
            <a:r>
              <a:rPr lang="fr-BE" altLang="en-US" sz="1400" dirty="0" err="1">
                <a:cs typeface="Arial" pitchFamily="34" charset="0"/>
              </a:rPr>
              <a:t>that</a:t>
            </a:r>
            <a:r>
              <a:rPr lang="fr-BE" altLang="en-US" sz="1400" dirty="0">
                <a:cs typeface="Arial" pitchFamily="34" charset="0"/>
              </a:rPr>
              <a:t> </a:t>
            </a:r>
            <a:r>
              <a:rPr lang="fr-BE" altLang="en-US" sz="1400" dirty="0" err="1">
                <a:cs typeface="Arial" pitchFamily="34" charset="0"/>
              </a:rPr>
              <a:t>we</a:t>
            </a:r>
            <a:r>
              <a:rPr lang="fr-BE" altLang="en-US" sz="1400" dirty="0">
                <a:cs typeface="Arial" pitchFamily="34" charset="0"/>
              </a:rPr>
              <a:t> </a:t>
            </a:r>
            <a:r>
              <a:rPr lang="fr-BE" altLang="en-US" sz="1400" dirty="0" err="1">
                <a:cs typeface="Arial" pitchFamily="34" charset="0"/>
              </a:rPr>
              <a:t>receive</a:t>
            </a:r>
            <a:r>
              <a:rPr lang="fr-BE" altLang="en-US" sz="1400" dirty="0">
                <a:cs typeface="Arial" pitchFamily="34" charset="0"/>
              </a:rPr>
              <a:t> relates to </a:t>
            </a:r>
            <a:r>
              <a:rPr lang="fr-BE" altLang="en-US" sz="1400" dirty="0" err="1">
                <a:cs typeface="Arial" pitchFamily="34" charset="0"/>
              </a:rPr>
              <a:t>Sustainability</a:t>
            </a:r>
            <a:r>
              <a:rPr lang="fr-BE" altLang="en-US" sz="1400" dirty="0">
                <a:cs typeface="Arial" pitchFamily="34" charset="0"/>
              </a:rPr>
              <a:t>, or </a:t>
            </a:r>
            <a:r>
              <a:rPr lang="fr-BE" altLang="en-US" sz="1400" dirty="0" err="1">
                <a:cs typeface="Arial" pitchFamily="34" charset="0"/>
              </a:rPr>
              <a:t>rather</a:t>
            </a:r>
            <a:r>
              <a:rPr lang="fr-BE" altLang="en-US" sz="1400" dirty="0">
                <a:cs typeface="Arial" pitchFamily="34" charset="0"/>
              </a:rPr>
              <a:t> the </a:t>
            </a:r>
            <a:r>
              <a:rPr lang="fr-BE" altLang="en-US" sz="1400" b="1" dirty="0" err="1">
                <a:cs typeface="Arial" pitchFamily="34" charset="0"/>
              </a:rPr>
              <a:t>lack</a:t>
            </a:r>
            <a:r>
              <a:rPr lang="fr-BE" altLang="en-US" sz="1400" b="1" dirty="0">
                <a:cs typeface="Arial" pitchFamily="34" charset="0"/>
              </a:rPr>
              <a:t> of </a:t>
            </a:r>
            <a:r>
              <a:rPr lang="fr-BE" altLang="en-US" sz="1400" b="1" dirty="0" err="1">
                <a:cs typeface="Arial" pitchFamily="34" charset="0"/>
              </a:rPr>
              <a:t>Sustainability</a:t>
            </a:r>
            <a:r>
              <a:rPr lang="fr-BE" altLang="en-US" sz="1400" dirty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Одна из основных </a:t>
            </a:r>
            <a:r>
              <a:rPr lang="ky-KG" altLang="en-US" sz="1400" b="1" dirty="0">
                <a:cs typeface="Arial" pitchFamily="34" charset="0"/>
              </a:rPr>
              <a:t>критик</a:t>
            </a:r>
            <a:r>
              <a:rPr lang="ky-KG" altLang="en-US" sz="1400" dirty="0">
                <a:cs typeface="Arial" pitchFamily="34" charset="0"/>
              </a:rPr>
              <a:t>, которую мы получаем связана с Устойчивостью или с </a:t>
            </a:r>
            <a:r>
              <a:rPr lang="ky-KG" altLang="en-US" sz="1400" b="1" dirty="0">
                <a:cs typeface="Arial" pitchFamily="34" charset="0"/>
              </a:rPr>
              <a:t>отсутствием Устойчивости.</a:t>
            </a:r>
            <a:endParaRPr lang="fr-BE" altLang="en-US" sz="1400" b="1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ky-KG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This is a consequence of the </a:t>
            </a:r>
            <a:r>
              <a:rPr lang="fr-BE" altLang="en-US" sz="1400" b="1" dirty="0">
                <a:cs typeface="Arial" pitchFamily="34" charset="0"/>
              </a:rPr>
              <a:t>small budget</a:t>
            </a:r>
            <a:r>
              <a:rPr lang="fr-BE" altLang="en-US" sz="1400" dirty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Это следствие </a:t>
            </a:r>
            <a:r>
              <a:rPr lang="ky-KG" altLang="en-US" sz="1400" b="1" dirty="0">
                <a:cs typeface="Arial" pitchFamily="34" charset="0"/>
              </a:rPr>
              <a:t>малого бюджета</a:t>
            </a:r>
            <a:r>
              <a:rPr lang="ky-KG" altLang="en-US" sz="1400" dirty="0">
                <a:cs typeface="Arial" pitchFamily="34" charset="0"/>
              </a:rPr>
              <a:t>.</a:t>
            </a: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Projects are </a:t>
            </a:r>
            <a:r>
              <a:rPr lang="fr-BE" altLang="en-US" sz="1400" b="1" dirty="0">
                <a:cs typeface="Arial" pitchFamily="34" charset="0"/>
              </a:rPr>
              <a:t>16 or 26 months-long </a:t>
            </a:r>
            <a:r>
              <a:rPr lang="fr-BE" altLang="en-US" sz="1400" dirty="0">
                <a:cs typeface="Arial" pitchFamily="34" charset="0"/>
              </a:rPr>
              <a:t>(which is very short), and because of the </a:t>
            </a:r>
            <a:r>
              <a:rPr lang="fr-BE" altLang="en-US" sz="1400" b="1" dirty="0">
                <a:cs typeface="Arial" pitchFamily="34" charset="0"/>
              </a:rPr>
              <a:t>limited budget </a:t>
            </a:r>
            <a:r>
              <a:rPr lang="fr-BE" altLang="en-US" sz="1400" dirty="0">
                <a:cs typeface="Arial" pitchFamily="34" charset="0"/>
              </a:rPr>
              <a:t>and </a:t>
            </a:r>
            <a:r>
              <a:rPr lang="fr-BE" altLang="en-US" sz="1400" b="1" dirty="0">
                <a:cs typeface="Arial" pitchFamily="34" charset="0"/>
              </a:rPr>
              <a:t>fierce competition</a:t>
            </a:r>
            <a:r>
              <a:rPr lang="fr-BE" altLang="en-US" sz="1400" dirty="0">
                <a:cs typeface="Arial" pitchFamily="34" charset="0"/>
              </a:rPr>
              <a:t>, there is </a:t>
            </a:r>
            <a:r>
              <a:rPr lang="fr-BE" altLang="en-US" sz="1600" b="1" dirty="0">
                <a:cs typeface="Arial" pitchFamily="34" charset="0"/>
              </a:rPr>
              <a:t>no guarantee </a:t>
            </a:r>
            <a:r>
              <a:rPr lang="fr-BE" altLang="en-US" sz="1400" dirty="0">
                <a:cs typeface="Arial" pitchFamily="34" charset="0"/>
              </a:rPr>
              <a:t>of receiving funding beyond that period.</a:t>
            </a:r>
            <a:endParaRPr lang="ky-KG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Длительность проектов состовляет 16 или 26 месяцев (что очень коротко), и из-за ограничеснного времени и ожесточенной конкуренции, нет никаких гарантий в получении финансирования в течении этого периода.</a:t>
            </a: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b="1" dirty="0">
                <a:cs typeface="Arial" pitchFamily="34" charset="0"/>
              </a:rPr>
              <a:t>A lot of effort </a:t>
            </a:r>
            <a:r>
              <a:rPr lang="fr-BE" altLang="en-US" sz="1400" dirty="0">
                <a:cs typeface="Arial" pitchFamily="34" charset="0"/>
              </a:rPr>
              <a:t>goes into finding partners, setting up a cooperation agreement, often in the context of long-term goal (such as a semester abroad exchange as part of a curriculum, etc), signing the paperwork, applying for the funding. </a:t>
            </a:r>
            <a:endParaRPr lang="ky-KG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ky-KG" altLang="en-US" sz="1400" b="1" dirty="0">
                <a:cs typeface="Arial" pitchFamily="34" charset="0"/>
              </a:rPr>
              <a:t>Много усилий </a:t>
            </a:r>
            <a:r>
              <a:rPr lang="ky-KG" altLang="en-US" sz="1400" dirty="0">
                <a:cs typeface="Arial" pitchFamily="34" charset="0"/>
              </a:rPr>
              <a:t>тратится на поиск партнеров, разработку соглашения о сотрудничестве, часто в контексте долговременного сотрудничества (например, семестр заграничного обмена как часть учебной программы), подписание документов, подача заявки на финансирование.</a:t>
            </a: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Understandly, HEIs are frustrated when the funding inevitably ends after two years, and this </a:t>
            </a:r>
            <a:r>
              <a:rPr lang="fr-BE" altLang="en-US" sz="1400" b="1" dirty="0">
                <a:cs typeface="Arial" pitchFamily="34" charset="0"/>
              </a:rPr>
              <a:t>is putting off some HEIs from applying</a:t>
            </a:r>
            <a:r>
              <a:rPr lang="fr-BE" altLang="en-US" sz="1400" dirty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Понятно, что Вузы разочарованы когда финансирование резко прекращается спустя 2 года, и </a:t>
            </a:r>
            <a:r>
              <a:rPr lang="ky-KG" altLang="en-US" sz="1400" b="1" dirty="0">
                <a:cs typeface="Arial" pitchFamily="34" charset="0"/>
              </a:rPr>
              <a:t>это отталкивает многие университеты от подачи заявки</a:t>
            </a:r>
            <a:r>
              <a:rPr lang="ky-KG" altLang="en-US" sz="1400" dirty="0">
                <a:cs typeface="Arial" pitchFamily="34" charset="0"/>
              </a:rPr>
              <a:t>.</a:t>
            </a: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ky-KG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On the other hand, </a:t>
            </a:r>
            <a:r>
              <a:rPr lang="fr-BE" altLang="en-US" sz="1400" b="1" dirty="0">
                <a:cs typeface="Arial" pitchFamily="34" charset="0"/>
              </a:rPr>
              <a:t>if we increase the length </a:t>
            </a:r>
            <a:r>
              <a:rPr lang="fr-BE" altLang="en-US" sz="1400" dirty="0">
                <a:cs typeface="Arial" pitchFamily="34" charset="0"/>
              </a:rPr>
              <a:t>and size of each project we fund, that means we can fund </a:t>
            </a:r>
            <a:r>
              <a:rPr lang="fr-BE" altLang="en-US" sz="1400" b="1" dirty="0">
                <a:cs typeface="Arial" pitchFamily="34" charset="0"/>
              </a:rPr>
              <a:t>fewer projects</a:t>
            </a:r>
            <a:r>
              <a:rPr lang="fr-BE" altLang="en-US" sz="1400" dirty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С другой стороны, </a:t>
            </a:r>
            <a:r>
              <a:rPr lang="ky-KG" altLang="en-US" sz="1400" b="1" dirty="0">
                <a:cs typeface="Arial" pitchFamily="34" charset="0"/>
              </a:rPr>
              <a:t>если мы увеличим размер и продолжительность </a:t>
            </a:r>
            <a:r>
              <a:rPr lang="ky-KG" altLang="en-US" sz="1400" dirty="0">
                <a:cs typeface="Arial" pitchFamily="34" charset="0"/>
              </a:rPr>
              <a:t>каждого проекта, то это отразится на количестве финансируемых проектов.</a:t>
            </a: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r-BE" altLang="en-US" sz="14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1400" dirty="0">
                <a:cs typeface="Arial" pitchFamily="34" charset="0"/>
              </a:rPr>
              <a:t>Important to remember: this is </a:t>
            </a:r>
            <a:r>
              <a:rPr lang="fr-BE" altLang="en-US" sz="1400" b="1" dirty="0">
                <a:cs typeface="Arial" pitchFamily="34" charset="0"/>
              </a:rPr>
              <a:t>seed money</a:t>
            </a:r>
            <a:endParaRPr lang="ky-KG" altLang="en-US" sz="1400" b="1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ky-KG" altLang="en-US" sz="1400" dirty="0">
                <a:cs typeface="Arial" pitchFamily="34" charset="0"/>
              </a:rPr>
              <a:t>Важно помнить: это </a:t>
            </a:r>
            <a:r>
              <a:rPr lang="ky-KG" altLang="en-US" sz="1400" b="1" dirty="0">
                <a:cs typeface="Arial" pitchFamily="34" charset="0"/>
              </a:rPr>
              <a:t>начальные инвестиции</a:t>
            </a:r>
            <a:endParaRPr lang="fr-BE" altLang="en-US" sz="1400" dirty="0"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608" indent="-2852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935" indent="-2281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308" indent="-2281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3683" indent="-2281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0057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6432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2806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9179" indent="-228185" defTabSz="4563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F7E0493-67EA-4177-AFBA-3741B7F59173}" type="slidenum">
              <a:rPr lang="fr-FR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14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87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AEC40-33A9-4866-81D2-2C25803F0249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32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6514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42216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718" rIns="91318" bIns="45718" anchor="ctr"/>
          <a:lstStyle/>
          <a:p>
            <a:pPr algn="ctr" defTabSz="4564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18" tIns="45718" rIns="91318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8" tIns="45718" rIns="9131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37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57" tIns="60878" rIns="121757" bIns="6087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57" tIns="60878" rIns="121757" bIns="60878"/>
          <a:lstStyle>
            <a:lvl1pPr marL="342410" indent="-34241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8" y="6170151"/>
            <a:ext cx="503767" cy="503767"/>
          </a:xfrm>
          <a:prstGeom prst="ellipse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00ECBB9-4DD7-4CDC-AD9A-332BA0CF2727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3679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2" tIns="45718" rIns="91312" bIns="45718" anchor="ctr"/>
          <a:lstStyle/>
          <a:p>
            <a:pPr algn="ctr" defTabSz="4564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12" tIns="45718" rIns="91312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728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2" tIns="45718" rIns="91312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28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57" tIns="60878" rIns="121757" bIns="6087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57" tIns="60878" rIns="121757" bIns="60878"/>
          <a:lstStyle>
            <a:lvl1pPr marL="342386" indent="-342386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8" y="6170151"/>
            <a:ext cx="503767" cy="503767"/>
          </a:xfrm>
          <a:prstGeom prst="ellipse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4619703-712F-410C-ABE8-E3AAABB1C864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23695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6875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688010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51622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22077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8" tIns="45718" rIns="91338" bIns="45718" anchor="ctr"/>
          <a:lstStyle/>
          <a:p>
            <a:pPr algn="ctr" defTabSz="4565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38" tIns="45718" rIns="91338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8" tIns="45718" rIns="9133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67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84" tIns="60892" rIns="121784" bIns="60892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84" tIns="60892" rIns="121784" bIns="60892"/>
          <a:lstStyle>
            <a:lvl1pPr marL="342490" indent="-34249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84" tIns="60892" rIns="121784" bIns="60892"/>
          <a:lstStyle>
            <a:lvl1pPr defTabSz="606625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84" tIns="60892" rIns="121784" bIns="60892"/>
          <a:lstStyle>
            <a:lvl1pPr defTabSz="606625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5" y="6170149"/>
            <a:ext cx="503767" cy="503767"/>
          </a:xfrm>
          <a:prstGeom prst="ellipse">
            <a:avLst/>
          </a:prstGeom>
        </p:spPr>
        <p:txBody>
          <a:bodyPr lIns="121784" tIns="60892" rIns="121784" bIns="60892"/>
          <a:lstStyle>
            <a:lvl1pPr defTabSz="606625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6976D65-8C8E-4B67-BE98-04535C2185D1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78812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2" tIns="45718" rIns="91332" bIns="45718" anchor="ctr"/>
          <a:lstStyle/>
          <a:p>
            <a:pPr algn="ctr" defTabSz="4565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32" tIns="45718" rIns="91332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758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718" rIns="91332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58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84" tIns="60892" rIns="121784" bIns="60892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84" tIns="60892" rIns="121784" bIns="60892"/>
          <a:lstStyle>
            <a:lvl1pPr marL="342466" indent="-342466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84" tIns="60892" rIns="121784" bIns="60892"/>
          <a:lstStyle>
            <a:lvl1pPr defTabSz="6087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84" tIns="60892" rIns="121784" bIns="60892"/>
          <a:lstStyle>
            <a:lvl1pPr defTabSz="6087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5" y="6170149"/>
            <a:ext cx="503767" cy="503767"/>
          </a:xfrm>
          <a:prstGeom prst="ellipse">
            <a:avLst/>
          </a:prstGeom>
        </p:spPr>
        <p:txBody>
          <a:bodyPr lIns="121784" tIns="60892" rIns="121784" bIns="60892"/>
          <a:lstStyle>
            <a:lvl1pPr defTabSz="6087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BFEF2B1-6F68-4C10-94FD-9632E6A9D19A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42809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49533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15890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30272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84388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849663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718" rIns="91344" bIns="45718" anchor="ctr"/>
          <a:lstStyle/>
          <a:p>
            <a:pPr algn="ctr" defTabSz="4566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44" tIns="45718" rIns="91344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44" tIns="45718" rIns="91344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76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92" tIns="60896" rIns="121792" bIns="6089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92" tIns="60896" rIns="121792" bIns="60896"/>
          <a:lstStyle>
            <a:lvl1pPr marL="342514" indent="-34251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92" tIns="60896" rIns="121792" bIns="60896"/>
          <a:lstStyle>
            <a:lvl1pPr defTabSz="60667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sz="19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92" tIns="60896" rIns="121792" bIns="60896"/>
          <a:lstStyle>
            <a:lvl1pPr defTabSz="60667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sz="19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1" y="6170145"/>
            <a:ext cx="503767" cy="503767"/>
          </a:xfrm>
          <a:prstGeom prst="ellipse">
            <a:avLst/>
          </a:prstGeom>
        </p:spPr>
        <p:txBody>
          <a:bodyPr lIns="121792" tIns="60896" rIns="121792" bIns="60896"/>
          <a:lstStyle>
            <a:lvl1pPr defTabSz="60667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14A244-A889-4B79-9A18-3B04B1BA6974}" type="slidenum">
              <a:rPr lang="en-GB" sz="1900"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19157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8" tIns="45718" rIns="91338" bIns="45718" anchor="ctr"/>
          <a:lstStyle/>
          <a:p>
            <a:pPr algn="ctr" defTabSz="4565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38" tIns="45718" rIns="91338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767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8" tIns="45718" rIns="9133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67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92" tIns="60896" rIns="121792" bIns="6089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92" tIns="60896" rIns="121792" bIns="60896"/>
          <a:lstStyle>
            <a:lvl1pPr marL="342490" indent="-34249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92" tIns="60896" rIns="121792" bIns="60896"/>
          <a:lstStyle>
            <a:lvl1pPr defTabSz="6087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sz="1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92" tIns="60896" rIns="121792" bIns="60896"/>
          <a:lstStyle>
            <a:lvl1pPr defTabSz="6087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sz="1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11" y="6170145"/>
            <a:ext cx="503767" cy="503767"/>
          </a:xfrm>
          <a:prstGeom prst="ellipse">
            <a:avLst/>
          </a:prstGeom>
        </p:spPr>
        <p:txBody>
          <a:bodyPr lIns="121792" tIns="60896" rIns="121792" bIns="60896"/>
          <a:lstStyle>
            <a:lvl1pPr defTabSz="6087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870B55-681F-428D-A807-33198820D25F}" type="slidenum">
              <a:rPr lang="en-GB" sz="19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29892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20618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064275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57632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908942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718" rIns="91360" bIns="45718" anchor="ctr"/>
          <a:lstStyle/>
          <a:p>
            <a:pPr algn="ctr" defTabSz="4567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60" tIns="45718" rIns="91360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0" tIns="45718" rIns="91360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800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813" tIns="60906" rIns="121813" bIns="6090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813" tIns="60906" rIns="121813" bIns="60906"/>
          <a:lstStyle>
            <a:lvl1pPr marL="342578" indent="-342578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813" tIns="60906" rIns="121813" bIns="60906"/>
          <a:lstStyle>
            <a:lvl1pPr defTabSz="60679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813" tIns="60906" rIns="121813" bIns="60906"/>
          <a:lstStyle>
            <a:lvl1pPr defTabSz="60679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01" y="6170134"/>
            <a:ext cx="503767" cy="503767"/>
          </a:xfrm>
          <a:prstGeom prst="ellipse">
            <a:avLst/>
          </a:prstGeom>
        </p:spPr>
        <p:txBody>
          <a:bodyPr lIns="121813" tIns="60906" rIns="121813" bIns="60906"/>
          <a:lstStyle>
            <a:lvl1pPr defTabSz="606799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6976D65-8C8E-4B67-BE98-04535C2185D1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3967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75626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4" tIns="45718" rIns="91354" bIns="45718" anchor="ctr"/>
          <a:lstStyle/>
          <a:p>
            <a:pPr algn="ctr" defTabSz="4566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54" tIns="45718" rIns="91354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791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4" tIns="45718" rIns="91354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91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813" tIns="60906" rIns="121813" bIns="6090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813" tIns="60906" rIns="121813" bIns="60906"/>
          <a:lstStyle>
            <a:lvl1pPr marL="342554" indent="-34255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813" tIns="60906" rIns="121813" bIns="60906"/>
          <a:lstStyle>
            <a:lvl1pPr defTabSz="608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813" tIns="60906" rIns="121813" bIns="60906"/>
          <a:lstStyle>
            <a:lvl1pPr defTabSz="608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01" y="6170134"/>
            <a:ext cx="503767" cy="503767"/>
          </a:xfrm>
          <a:prstGeom prst="ellipse">
            <a:avLst/>
          </a:prstGeom>
        </p:spPr>
        <p:txBody>
          <a:bodyPr lIns="121813" tIns="60906" rIns="121813" bIns="60906"/>
          <a:lstStyle>
            <a:lvl1pPr defTabSz="608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BFEF2B1-6F68-4C10-94FD-9632E6A9D19A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93138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35549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311090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01625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003748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45716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5" y="6597651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434" tIns="45718" rIns="91434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4" y="6597651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911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567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912" tIns="60956" rIns="121912" bIns="60956"/>
          <a:lstStyle>
            <a:lvl1pPr marL="342874" indent="-34287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8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8"/>
            <a:ext cx="2895600" cy="484716"/>
          </a:xfrm>
          <a:prstGeom prst="rect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sz="18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51" y="6170085"/>
            <a:ext cx="503767" cy="503767"/>
          </a:xfrm>
          <a:prstGeom prst="ellipse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7CF713C-E6A9-4A2A-B54A-9B92E04592C3}" type="slidenum">
              <a:rPr lang="en-GB" sz="1800">
                <a:cs typeface="Arial" pitchFamily="34" charset="0"/>
              </a:rPr>
              <a:pPr>
                <a:defRPr/>
              </a:pPr>
              <a:t>‹#›</a:t>
            </a:fld>
            <a:endParaRPr lang="en-GB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8701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4571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5" y="6597651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428" tIns="45718" rIns="91428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02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4" y="6597651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8" rIns="9142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902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567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0"/>
            <a:ext cx="8229600" cy="936625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912" tIns="60956" rIns="121912" bIns="60956"/>
          <a:lstStyle>
            <a:lvl1pPr marL="342850" indent="-34285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8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8"/>
            <a:ext cx="2895600" cy="484716"/>
          </a:xfrm>
          <a:prstGeom prst="rect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sz="18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51" y="6170085"/>
            <a:ext cx="503767" cy="503767"/>
          </a:xfrm>
          <a:prstGeom prst="ellipse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63847CF-27DF-4DF4-8B2A-C36629B340CD}" type="slidenum">
              <a:rPr lang="en-GB" sz="1800">
                <a:cs typeface="Arial" pitchFamily="34" charset="0"/>
              </a:rPr>
              <a:pPr>
                <a:defRPr/>
              </a:pPr>
              <a:t>‹#›</a:t>
            </a:fld>
            <a:endParaRPr lang="en-GB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08900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630251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871132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50151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718" rIns="91318" bIns="45718" anchor="ctr"/>
          <a:lstStyle/>
          <a:p>
            <a:pPr algn="ctr" defTabSz="4564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18" tIns="45718" rIns="91318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8" tIns="45718" rIns="9131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37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57" tIns="60878" rIns="121757" bIns="6087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57" tIns="60878" rIns="121757" bIns="60878"/>
          <a:lstStyle>
            <a:lvl1pPr marL="342410" indent="-34241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25" y="6170158"/>
            <a:ext cx="503767" cy="503767"/>
          </a:xfrm>
          <a:prstGeom prst="ellipse">
            <a:avLst/>
          </a:prstGeom>
        </p:spPr>
        <p:txBody>
          <a:bodyPr lIns="121757" tIns="60878" rIns="121757" bIns="60878"/>
          <a:lstStyle>
            <a:lvl1pPr defTabSz="606478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41990DB-C5C6-4698-81B2-21E5F2065450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15027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66916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defTabSz="45716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5" y="6597651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434" tIns="45718" rIns="91434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828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00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972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54425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4" y="6597651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911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567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912" tIns="60956" rIns="121912" bIns="60956"/>
          <a:lstStyle>
            <a:lvl1pPr marL="342874" indent="-342874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8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8"/>
            <a:ext cx="2895600" cy="484716"/>
          </a:xfrm>
          <a:prstGeom prst="rect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sz="18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51" y="6170085"/>
            <a:ext cx="503767" cy="503767"/>
          </a:xfrm>
          <a:prstGeom prst="ellipse">
            <a:avLst/>
          </a:prstGeom>
        </p:spPr>
        <p:txBody>
          <a:bodyPr lIns="121912" tIns="60956" rIns="121912" bIns="60956"/>
          <a:lstStyle>
            <a:lvl1pPr defTabSz="607391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7CF713C-E6A9-4A2A-B54A-9B92E04592C3}" type="slidenum">
              <a:rPr lang="en-GB" sz="1800">
                <a:cs typeface="Arial" pitchFamily="34" charset="0"/>
              </a:rPr>
              <a:pPr>
                <a:defRPr/>
              </a:pPr>
              <a:t>‹#›</a:t>
            </a:fld>
            <a:endParaRPr lang="en-GB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15065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 defTabSz="4571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5" y="6597651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428" tIns="45718" rIns="91428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02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4" y="6597651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8" rIns="91428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902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567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0"/>
            <a:ext cx="8229600" cy="936625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912" tIns="60956" rIns="121912" bIns="60956"/>
          <a:lstStyle>
            <a:lvl1pPr marL="342850" indent="-34285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8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8"/>
            <a:ext cx="2895600" cy="484716"/>
          </a:xfrm>
          <a:prstGeom prst="rect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sz="18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51" y="6170085"/>
            <a:ext cx="503767" cy="503767"/>
          </a:xfrm>
          <a:prstGeom prst="ellipse">
            <a:avLst/>
          </a:prstGeom>
        </p:spPr>
        <p:txBody>
          <a:bodyPr lIns="121912" tIns="60956" rIns="121912" bIns="60956"/>
          <a:lstStyle>
            <a:lvl1pPr defTabSz="60947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63847CF-27DF-4DF4-8B2A-C36629B340CD}" type="slidenum">
              <a:rPr lang="en-GB" sz="1800">
                <a:cs typeface="Arial" pitchFamily="34" charset="0"/>
              </a:rPr>
              <a:pPr>
                <a:defRPr/>
              </a:pPr>
              <a:t>‹#›</a:t>
            </a:fld>
            <a:endParaRPr lang="en-GB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7658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9144000" cy="988484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2" tIns="45718" rIns="91312" bIns="45718" anchor="ctr"/>
          <a:lstStyle/>
          <a:p>
            <a:pPr algn="ctr" defTabSz="4564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6987" y="6597653"/>
            <a:ext cx="687916" cy="287867"/>
          </a:xfrm>
          <a:prstGeom prst="rect">
            <a:avLst/>
          </a:prstGeom>
          <a:solidFill>
            <a:srgbClr val="0077C8"/>
          </a:solidFill>
          <a:ln w="9525" algn="ctr">
            <a:solidFill>
              <a:srgbClr val="0077C8"/>
            </a:solidFill>
            <a:miter lim="800000"/>
            <a:headEnd/>
            <a:tailEnd/>
          </a:ln>
        </p:spPr>
        <p:txBody>
          <a:bodyPr lIns="91312" tIns="45718" rIns="91312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7280">
              <a:defRPr/>
            </a:pPr>
            <a:endParaRPr lang="en-US" altLang="en-US" sz="7600" b="1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201585" y="6597653"/>
            <a:ext cx="65828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2" tIns="45718" rIns="91312" bIns="45718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7280">
              <a:defRPr/>
            </a:pPr>
            <a:r>
              <a:rPr lang="fr-BE" sz="700" i="1">
                <a:solidFill>
                  <a:srgbClr val="FFFFFF"/>
                </a:solidFill>
              </a:rPr>
              <a:t>Erasmus+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0616"/>
            <a:ext cx="1424516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323"/>
            <a:ext cx="8229600" cy="936625"/>
          </a:xfrm>
          <a:prstGeom prst="rect">
            <a:avLst/>
          </a:prstGeom>
        </p:spPr>
        <p:txBody>
          <a:bodyPr lIns="121757" tIns="60878" rIns="121757" bIns="60878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 lIns="121757" tIns="60878" rIns="121757" bIns="60878"/>
          <a:lstStyle>
            <a:lvl1pPr marL="342386" indent="-342386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 rot="19140000">
            <a:off x="201084" y="5869517"/>
            <a:ext cx="2175933" cy="201083"/>
          </a:xfrm>
          <a:prstGeom prst="rect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sz="1900"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819"/>
            <a:ext cx="2895600" cy="484716"/>
          </a:xfrm>
          <a:prstGeom prst="rect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sz="1900"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25" y="6170158"/>
            <a:ext cx="503767" cy="503767"/>
          </a:xfrm>
          <a:prstGeom prst="ellipse">
            <a:avLst/>
          </a:prstGeom>
        </p:spPr>
        <p:txBody>
          <a:bodyPr lIns="121757" tIns="60878" rIns="121757" bIns="60878"/>
          <a:lstStyle>
            <a:lvl1pPr defTabSz="60854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C5A72B1-CE47-4B80-9F2A-60E2350FDC4E}" type="slidenum">
              <a:rPr lang="en-GB" sz="1900">
                <a:cs typeface="Arial" pitchFamily="34" charset="0"/>
              </a:rPr>
              <a:pPr>
                <a:defRPr/>
              </a:pPr>
              <a:t>‹#›</a:t>
            </a:fld>
            <a:endParaRPr lang="en-GB" sz="19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608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743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1731"/>
          </a:xfrm>
          <a:prstGeom prst="rect">
            <a:avLst/>
          </a:prstGeom>
        </p:spPr>
        <p:txBody>
          <a:bodyPr lIns="958416" tIns="60878" rIns="121757" bIns="60878">
            <a:normAutofit/>
          </a:bodyPr>
          <a:lstStyle>
            <a:lvl1pPr>
              <a:defRPr sz="3100" baseline="0">
                <a:solidFill>
                  <a:srgbClr val="3279A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2737"/>
            <a:ext cx="9144000" cy="4181731"/>
          </a:xfrm>
          <a:prstGeom prst="rect">
            <a:avLst/>
          </a:prstGeom>
        </p:spPr>
        <p:txBody>
          <a:bodyPr lIns="958416" tIns="60878" rIns="121757" bIns="60878"/>
          <a:lstStyle>
            <a:lvl1pPr>
              <a:defRPr baseline="0">
                <a:solidFill>
                  <a:srgbClr val="233244"/>
                </a:solidFill>
              </a:defRPr>
            </a:lvl1pPr>
            <a:lvl2pPr>
              <a:defRPr baseline="0">
                <a:solidFill>
                  <a:srgbClr val="233244"/>
                </a:solidFill>
              </a:defRPr>
            </a:lvl2pPr>
            <a:lvl3pPr>
              <a:defRPr baseline="0">
                <a:solidFill>
                  <a:srgbClr val="233244"/>
                </a:solidFill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1084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88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1814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B75F9-59C0-4962-A846-88C35890BE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4"/>
            <a:ext cx="9144000" cy="3395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6482C-0106-4EB7-808E-C76961EA4D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56992"/>
            <a:ext cx="9144000" cy="33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</p:sldLayoutIdLst>
  <p:transition spd="slow">
    <p:circle/>
  </p:transition>
  <p:txStyles>
    <p:titleStyle>
      <a:lvl1pPr algn="l" defTabSz="12111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11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11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11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11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579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280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5898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4558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298003" indent="-298003" algn="l" defTabSz="1211170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6781" indent="-298003" algn="l" defTabSz="1211170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523" indent="-298003" algn="l" defTabSz="1211170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4322" indent="-298003" algn="l" defTabSz="1211170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3042" indent="-298003" algn="l" defTabSz="1211170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7256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888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477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064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47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2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3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84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31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6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73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ransition spd="slow">
    <p:circle/>
  </p:transition>
  <p:txStyles>
    <p:titleStyle>
      <a:lvl1pPr algn="l" defTabSz="12049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049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049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049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049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579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280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5898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4558" algn="l" defTabSz="12151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291695" indent="-291695" algn="l" defTabSz="1204971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0544" indent="-291695" algn="l" defTabSz="1204971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396" indent="-291695" algn="l" defTabSz="1204971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18246" indent="-291695" algn="l" defTabSz="1204971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27032" indent="-291695" algn="l" defTabSz="1204971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7256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888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477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064" indent="-304272" algn="l" defTabSz="12172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47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2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38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84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31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60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73" algn="l" defTabSz="12172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slow">
    <p:circle/>
  </p:transition>
  <p:txStyles>
    <p:titleStyle>
      <a:lvl1pPr algn="l" defTabSz="121349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349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349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349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349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739" algn="l" defTabSz="12154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580" algn="l" defTabSz="12154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6352" algn="l" defTabSz="12154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5158" algn="l" defTabSz="121546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300175" indent="-300175" algn="l" defTabSz="1213496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056" indent="-300175" algn="l" defTabSz="121349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7905" indent="-300175" algn="l" defTabSz="121349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753" indent="-300175" algn="l" defTabSz="121349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5634" indent="-300175" algn="l" defTabSz="121349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8096" indent="-304352" algn="l" defTabSz="12175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874" indent="-304352" algn="l" defTabSz="12175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617" indent="-304352" algn="l" defTabSz="12175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357" indent="-304352" algn="l" defTabSz="121752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07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20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61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38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44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51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7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86" algn="l" defTabSz="12175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ransition spd="slow">
    <p:circle/>
  </p:transition>
  <p:txStyles>
    <p:titleStyle>
      <a:lvl1pPr algn="l" defTabSz="12135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35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35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35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35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787" algn="l" defTabSz="121555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670" algn="l" defTabSz="121555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6488" algn="l" defTabSz="121555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5338" algn="l" defTabSz="121555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300199" indent="-300199" algn="l" defTabSz="1213586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124" indent="-300199" algn="l" defTabSz="121358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019" indent="-300199" algn="l" defTabSz="121358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913" indent="-300199" algn="l" defTabSz="121358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5838" indent="-300199" algn="l" defTabSz="121358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8348" indent="-304376" algn="l" defTabSz="121761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170" indent="-304376" algn="l" defTabSz="121761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959" indent="-304376" algn="l" defTabSz="121761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745" indent="-304376" algn="l" defTabSz="121761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55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10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397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18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972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727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547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350" algn="l" defTabSz="12176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ransition spd="slow">
    <p:circle/>
  </p:transition>
  <p:txStyles>
    <p:titleStyle>
      <a:lvl1pPr algn="l" defTabSz="1213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3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3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3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3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915" algn="l" defTabSz="121579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910" algn="l" defTabSz="121579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6850" algn="l" defTabSz="121579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5818" algn="l" defTabSz="121579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300263" indent="-300263" algn="l" defTabSz="1213826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305" indent="-300263" algn="l" defTabSz="121382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323" indent="-300263" algn="l" defTabSz="121382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340" indent="-300263" algn="l" defTabSz="121382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6382" indent="-300263" algn="l" defTabSz="121382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020" indent="-304440" algn="l" defTabSz="121785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60" indent="-304440" algn="l" defTabSz="121785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870" indent="-304440" algn="l" defTabSz="121785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780" indent="-304440" algn="l" defTabSz="121785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83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50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60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8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80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463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00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21" algn="l" defTabSz="1217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slow">
    <p:circle/>
  </p:transition>
  <p:txStyles>
    <p:titleStyle>
      <a:lvl1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07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020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528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038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300559" indent="-300559" algn="l" defTabSz="1214936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0144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729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313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0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ransition spd="slow">
    <p:circle/>
  </p:transition>
  <p:txStyles>
    <p:titleStyle>
      <a:lvl1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l" defTabSz="12149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07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020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528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038" algn="l" defTabSz="1216904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300559" indent="-300559" algn="l" defTabSz="1214936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0144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9729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313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0559" algn="l" defTabSz="1214936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-2536179" y="-387421"/>
            <a:ext cx="13156851" cy="7521177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81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b="1" ker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81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b="1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81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b="1" ker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1600" y="2112497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Эразмус+</a:t>
            </a:r>
          </a:p>
          <a:p>
            <a:pPr algn="ctr"/>
            <a:r>
              <a:rPr lang="ru-RU" sz="4000" dirty="0"/>
              <a:t>Международная Кредитная Мобильность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5589240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/>
              <a:t>Национальный Офис </a:t>
            </a:r>
            <a:r>
              <a:rPr lang="ru-RU" sz="1400" b="1" dirty="0" err="1"/>
              <a:t>Эразмус</a:t>
            </a:r>
            <a:r>
              <a:rPr lang="ru-RU" sz="1400" b="1" dirty="0"/>
              <a:t>+ в Кыргызстане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/>
              <a:t>Информационный день программы </a:t>
            </a:r>
            <a:r>
              <a:rPr lang="ru-RU" b="1" dirty="0" err="1"/>
              <a:t>Эразмус</a:t>
            </a:r>
            <a:r>
              <a:rPr lang="ru-RU" b="1" dirty="0"/>
              <a:t>+, МУК</a:t>
            </a:r>
            <a:endParaRPr lang="en-US" b="1" dirty="0"/>
          </a:p>
          <a:p>
            <a:pPr algn="ctr">
              <a:spcBef>
                <a:spcPts val="0"/>
              </a:spcBef>
              <a:defRPr/>
            </a:pPr>
            <a:r>
              <a:rPr lang="ru-RU" b="1" dirty="0"/>
              <a:t>20 ноября</a:t>
            </a:r>
            <a:r>
              <a:rPr lang="en-GB" b="1" dirty="0"/>
              <a:t> 201</a:t>
            </a:r>
            <a:r>
              <a:rPr lang="ru-RU" b="1" dirty="0"/>
              <a:t>8г.</a:t>
            </a:r>
            <a:endParaRPr lang="en-GB" altLang="fr-FR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047271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5BDA732C-5B3C-4759-B0D1-587D0AF3E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12301"/>
            <a:ext cx="8537575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31F3A-31A9-4487-B6C3-CF832D7EE158}"/>
              </a:ext>
            </a:extLst>
          </p:cNvPr>
          <p:cNvSpPr txBox="1"/>
          <p:nvPr/>
        </p:nvSpPr>
        <p:spPr>
          <a:xfrm>
            <a:off x="3468578" y="246241"/>
            <a:ext cx="5788764" cy="867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C00000"/>
                </a:solidFill>
                <a:ea typeface="Verdana" panose="020B0604030504040204" pitchFamily="34" charset="0"/>
              </a:rPr>
              <a:t>Диаграмма участников, получивших 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C00000"/>
                </a:solidFill>
                <a:ea typeface="Verdana" panose="020B0604030504040204" pitchFamily="34" charset="0"/>
              </a:rPr>
              <a:t>финансирование за 2015, 2016 и 2017гг.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332A2-2507-44A3-AC6E-2E867E232A5E}"/>
              </a:ext>
            </a:extLst>
          </p:cNvPr>
          <p:cNvSpPr txBox="1"/>
          <p:nvPr/>
        </p:nvSpPr>
        <p:spPr>
          <a:xfrm>
            <a:off x="3468578" y="1916832"/>
            <a:ext cx="536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</a:rPr>
              <a:t>Всего по региону финансирование получат 4009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</a:rPr>
              <a:t>мобильностей, из них 549 приходится на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</a:rPr>
              <a:t>Кыргызстан.  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27317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7694918-A3EE-4270-B7A1-6B2C6A18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01" y="1210828"/>
            <a:ext cx="8529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Мобильности в/из Кыргызстана по итогам конкурса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E74CCCE3-5F78-41EE-A085-040EDDD0F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27225"/>
            <a:ext cx="88042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15440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A4297B8E-E213-49D5-9063-C250F7996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2513"/>
            <a:ext cx="57261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30046DFD-5EEC-4821-A79D-045F28C63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40013"/>
            <a:ext cx="7467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69423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08BA542-31CD-4755-8D29-681634E79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7832"/>
            <a:ext cx="6751638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D1BCCF19-BF9C-484D-BEF7-02C5A300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010" y="1268760"/>
            <a:ext cx="2731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мобильностей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Кыргызстана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страны ЕС</a:t>
            </a:r>
          </a:p>
        </p:txBody>
      </p:sp>
    </p:spTree>
    <p:extLst>
      <p:ext uri="{BB962C8B-B14F-4D97-AF65-F5344CB8AC3E}">
        <p14:creationId xmlns:p14="http://schemas.microsoft.com/office/powerpoint/2010/main" val="1382005860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84F7C0F0-1D2D-46E5-AA5D-B24012E2C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55675"/>
            <a:ext cx="66627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302FF3A7-8DFA-4995-9E13-840DCC88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143000"/>
            <a:ext cx="2607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63 мобильностей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Кыргызстан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из стран ЕС</a:t>
            </a:r>
          </a:p>
        </p:txBody>
      </p:sp>
    </p:spTree>
    <p:extLst>
      <p:ext uri="{BB962C8B-B14F-4D97-AF65-F5344CB8AC3E}">
        <p14:creationId xmlns:p14="http://schemas.microsoft.com/office/powerpoint/2010/main" val="3239318853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2171EA1-CFA9-49A5-B8D1-476DE2EB648D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Участие ВУЗов КР по итогам </a:t>
            </a:r>
            <a:r>
              <a:rPr lang="en-US" sz="1400" b="1" dirty="0"/>
              <a:t>III </a:t>
            </a:r>
            <a:r>
              <a:rPr lang="ru-RU" sz="1400" b="1" dirty="0"/>
              <a:t>конкурса</a:t>
            </a: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6AD9919D-886F-4EAE-821B-91925AE7D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33450"/>
            <a:ext cx="88773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213829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75DDA425-9E68-491C-A47C-86A42097A351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Участие ВУЗов КР по итогам </a:t>
            </a:r>
            <a:r>
              <a:rPr lang="en-US" sz="1400" b="1" dirty="0"/>
              <a:t>III </a:t>
            </a:r>
            <a:r>
              <a:rPr lang="ru-RU" sz="1400" b="1" dirty="0"/>
              <a:t>конкурса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D7B06B25-70E7-4866-B307-7D1A7FFBD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430" y="1470948"/>
            <a:ext cx="8312150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824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41B2AC45-83D3-464F-9D1A-793B41DE4396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Участие ВУЗов КР по итогам </a:t>
            </a:r>
            <a:r>
              <a:rPr lang="en-US" sz="1400" b="1" dirty="0"/>
              <a:t>III </a:t>
            </a:r>
            <a:r>
              <a:rPr lang="ru-RU" sz="1400" b="1" dirty="0"/>
              <a:t>конкурса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21B6CA04-20F5-4F5E-B0C5-54A145ED0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52500"/>
            <a:ext cx="8237537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59776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6">
            <a:extLst>
              <a:ext uri="{FF2B5EF4-FFF2-40B4-BE49-F238E27FC236}">
                <a16:creationId xmlns:a16="http://schemas.microsoft.com/office/drawing/2014/main" id="{0CBE9F23-A707-41A6-8034-AEC3C69B0A4C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/>
              <a:t>Результаты конкурсов по Международной Кредитной мобильности - </a:t>
            </a:r>
            <a:r>
              <a:rPr lang="ru-RU" sz="1200" dirty="0"/>
              <a:t>Мобильность студентов и сотрудников за 2015-2016</a:t>
            </a:r>
            <a:r>
              <a:rPr lang="en-US" sz="1200" dirty="0"/>
              <a:t>-2017</a:t>
            </a:r>
            <a:r>
              <a:rPr lang="ru-RU" sz="1200" dirty="0" err="1"/>
              <a:t>гг</a:t>
            </a:r>
            <a:endParaRPr lang="ru-RU" sz="1500" dirty="0"/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41B2AC45-83D3-464F-9D1A-793B41DE4396}"/>
              </a:ext>
            </a:extLst>
          </p:cNvPr>
          <p:cNvSpPr/>
          <p:nvPr/>
        </p:nvSpPr>
        <p:spPr>
          <a:xfrm>
            <a:off x="3382963" y="285750"/>
            <a:ext cx="5761037" cy="576263"/>
          </a:xfrm>
          <a:prstGeom prst="rect">
            <a:avLst/>
          </a:prstGeom>
          <a:solidFill>
            <a:srgbClr val="3166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Участие ВУЗов КР по итогам </a:t>
            </a:r>
            <a:r>
              <a:rPr lang="en-US" sz="1400" b="1" dirty="0"/>
              <a:t>III </a:t>
            </a:r>
            <a:r>
              <a:rPr lang="ru-RU" sz="1400" b="1" dirty="0"/>
              <a:t>конкурса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324DC9D2-DBBB-4A8E-A5F3-0838FE1DDE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456"/>
            <a:ext cx="914400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563665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6D7A3-9260-4B94-B637-B35BB679D3FF}"/>
              </a:ext>
            </a:extLst>
          </p:cNvPr>
          <p:cNvSpPr txBox="1"/>
          <p:nvPr/>
        </p:nvSpPr>
        <p:spPr>
          <a:xfrm>
            <a:off x="2412594" y="2967335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>
                <a:solidFill>
                  <a:srgbClr val="0F5494"/>
                </a:solidFill>
              </a:rPr>
              <a:t>Благодарим за внимание!</a:t>
            </a:r>
            <a:endParaRPr lang="en-US" sz="2400" b="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03718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AB921-0AC6-4F56-B214-83F3C222F9C2}"/>
              </a:ext>
            </a:extLst>
          </p:cNvPr>
          <p:cNvSpPr txBox="1"/>
          <p:nvPr/>
        </p:nvSpPr>
        <p:spPr>
          <a:xfrm>
            <a:off x="670135" y="42474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dirty="0"/>
              <a:t>Как это работает</a:t>
            </a:r>
            <a:r>
              <a:rPr lang="ru-RU" sz="24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87350-9DE6-4A28-A8DF-B3207A28B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0" y="1155388"/>
            <a:ext cx="1145975" cy="114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48EC6-BB6C-4AAC-AD81-BC713C83C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1141"/>
            <a:ext cx="820463" cy="820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1ABB5-FFA3-462C-8CBF-400BF124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01" y="3625812"/>
            <a:ext cx="1646829" cy="1646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C8DB8-1535-4221-A8C2-63227BC83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79" y="2379786"/>
            <a:ext cx="1111913" cy="1111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1B1F4-19D1-4402-9400-712DA6BDA591}"/>
              </a:ext>
            </a:extLst>
          </p:cNvPr>
          <p:cNvSpPr txBox="1"/>
          <p:nvPr/>
        </p:nvSpPr>
        <p:spPr>
          <a:xfrm>
            <a:off x="2445002" y="1072886"/>
            <a:ext cx="6245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b="1" dirty="0">
                <a:solidFill>
                  <a:srgbClr val="C00000"/>
                </a:solidFill>
              </a:rPr>
              <a:t>Вузы Страны-Программы 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ky-KG" sz="1800" dirty="0">
                <a:solidFill>
                  <a:srgbClr val="C00000"/>
                </a:solidFill>
              </a:rPr>
              <a:t>имеющие Хартию Эразмус подают от имени всех парнеров на </a:t>
            </a:r>
            <a:r>
              <a:rPr lang="ky-KG" sz="1800" b="1" dirty="0">
                <a:solidFill>
                  <a:srgbClr val="C00000"/>
                </a:solidFill>
              </a:rPr>
              <a:t>двустроронние проекты мобильности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5611A-717C-47EC-A66A-727E50AA465F}"/>
              </a:ext>
            </a:extLst>
          </p:cNvPr>
          <p:cNvSpPr txBox="1"/>
          <p:nvPr/>
        </p:nvSpPr>
        <p:spPr>
          <a:xfrm>
            <a:off x="2641036" y="281660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000" dirty="0"/>
              <a:t>Будучи единственным бенефициаром, </a:t>
            </a:r>
            <a:r>
              <a:rPr lang="ky-KG" sz="2000" b="1" dirty="0"/>
              <a:t>Вуз Программной страны управляет грантом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F2E96-0C35-4E26-ABD2-5CF38D243F69}"/>
              </a:ext>
            </a:extLst>
          </p:cNvPr>
          <p:cNvSpPr txBox="1"/>
          <p:nvPr/>
        </p:nvSpPr>
        <p:spPr>
          <a:xfrm>
            <a:off x="354273" y="4093272"/>
            <a:ext cx="616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/>
              <a:t>Они подписывают </a:t>
            </a:r>
            <a:r>
              <a:rPr lang="ru-RU" sz="1800" b="1" dirty="0"/>
              <a:t>меж</a:t>
            </a:r>
            <a:r>
              <a:rPr lang="ky-KG" sz="1800" b="1" dirty="0"/>
              <a:t>институцианальное соглашение</a:t>
            </a:r>
            <a:r>
              <a:rPr lang="ky-KG" sz="1800" dirty="0"/>
              <a:t> с каждым партнером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E5A6B-CF39-43E2-B93F-EE6B0CE4F923}"/>
              </a:ext>
            </a:extLst>
          </p:cNvPr>
          <p:cNvSpPr txBox="1"/>
          <p:nvPr/>
        </p:nvSpPr>
        <p:spPr>
          <a:xfrm>
            <a:off x="335390" y="4971844"/>
            <a:ext cx="658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dirty="0"/>
              <a:t>Срок реализации проекта: </a:t>
            </a:r>
            <a:r>
              <a:rPr lang="ky-KG" sz="1800" b="1" dirty="0"/>
              <a:t>24 или 36 месяцев</a:t>
            </a:r>
            <a:endParaRPr lang="en-US" sz="1800" b="1" dirty="0"/>
          </a:p>
          <a:p>
            <a:endParaRPr lang="en-US" sz="1800" b="1" dirty="0"/>
          </a:p>
          <a:p>
            <a:r>
              <a:rPr lang="ru-RU" sz="1800" b="1" dirty="0"/>
              <a:t>Старт новых проектов: 1 Августа 2019</a:t>
            </a:r>
            <a:endParaRPr lang="ru-RU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A8A378-FECC-48FF-93FD-456AEB1B5A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3" y="6144478"/>
            <a:ext cx="2212853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055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750F31-32AB-4B32-A848-21BEC75937C5}"/>
              </a:ext>
            </a:extLst>
          </p:cNvPr>
          <p:cNvSpPr txBox="1"/>
          <p:nvPr/>
        </p:nvSpPr>
        <p:spPr>
          <a:xfrm>
            <a:off x="173083" y="3326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b="1" dirty="0"/>
              <a:t>Критерии присуждения</a:t>
            </a:r>
            <a:endParaRPr lang="ru-R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3A430-3C21-4662-884F-899FA437BE9F}"/>
              </a:ext>
            </a:extLst>
          </p:cNvPr>
          <p:cNvSpPr txBox="1"/>
          <p:nvPr/>
        </p:nvSpPr>
        <p:spPr>
          <a:xfrm>
            <a:off x="162726" y="5543071"/>
            <a:ext cx="9124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Для рассмотрения на финансирование предложения должны 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набрать </a:t>
            </a:r>
            <a:r>
              <a:rPr lang="ru-RU" sz="1800" b="1" dirty="0">
                <a:solidFill>
                  <a:srgbClr val="C00000"/>
                </a:solidFill>
              </a:rPr>
              <a:t>не менее 60 баллов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 общей сложности, и  как минимум, 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15 баллов за «актуальность».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E31BA49C-1E83-4825-B994-BD23FE7F60A0}"/>
              </a:ext>
            </a:extLst>
          </p:cNvPr>
          <p:cNvSpPr/>
          <p:nvPr/>
        </p:nvSpPr>
        <p:spPr>
          <a:xfrm rot="5400000">
            <a:off x="2519874" y="-1095974"/>
            <a:ext cx="826293" cy="490297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id="{91DBEB7B-B55A-4DEB-BDCA-F9A3BA635353}"/>
              </a:ext>
            </a:extLst>
          </p:cNvPr>
          <p:cNvSpPr/>
          <p:nvPr/>
        </p:nvSpPr>
        <p:spPr>
          <a:xfrm rot="5400000">
            <a:off x="4611236" y="877854"/>
            <a:ext cx="923330" cy="560863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FEE9A1A6-4325-4844-A09B-174CF649DE57}"/>
              </a:ext>
            </a:extLst>
          </p:cNvPr>
          <p:cNvSpPr/>
          <p:nvPr/>
        </p:nvSpPr>
        <p:spPr>
          <a:xfrm rot="5400000">
            <a:off x="3733621" y="-432059"/>
            <a:ext cx="923330" cy="58918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id="{B8D26836-2AEA-4947-ABAE-CA56F60034F5}"/>
              </a:ext>
            </a:extLst>
          </p:cNvPr>
          <p:cNvSpPr/>
          <p:nvPr/>
        </p:nvSpPr>
        <p:spPr>
          <a:xfrm rot="5400000">
            <a:off x="5563606" y="2075557"/>
            <a:ext cx="923331" cy="549883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C951B7-E187-45E1-8D14-11DD285B4CAC}"/>
              </a:ext>
            </a:extLst>
          </p:cNvPr>
          <p:cNvSpPr txBox="1"/>
          <p:nvPr/>
        </p:nvSpPr>
        <p:spPr>
          <a:xfrm>
            <a:off x="682609" y="1003382"/>
            <a:ext cx="457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800" b="1" dirty="0">
                <a:solidFill>
                  <a:schemeClr val="bg1"/>
                </a:solidFill>
              </a:rPr>
              <a:t>Актуальность</a:t>
            </a:r>
            <a:endParaRPr lang="ky-KG" sz="1800" dirty="0">
              <a:solidFill>
                <a:schemeClr val="bg1"/>
              </a:solidFill>
            </a:endParaRPr>
          </a:p>
          <a:p>
            <a:r>
              <a:rPr lang="ky-KG" sz="1800" dirty="0">
                <a:solidFill>
                  <a:schemeClr val="bg1"/>
                </a:solidFill>
              </a:rPr>
              <a:t>(макс 30 баллов)</a:t>
            </a:r>
          </a:p>
          <a:p>
            <a:endParaRPr lang="ky-KG" sz="1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9C683-7D57-45F2-AF6D-78C1B4560A11}"/>
              </a:ext>
            </a:extLst>
          </p:cNvPr>
          <p:cNvSpPr txBox="1"/>
          <p:nvPr/>
        </p:nvSpPr>
        <p:spPr>
          <a:xfrm>
            <a:off x="1390969" y="2141874"/>
            <a:ext cx="560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800" b="1" dirty="0">
                <a:solidFill>
                  <a:schemeClr val="bg1"/>
                </a:solidFill>
              </a:rPr>
              <a:t>Качество Соглашения о сотрудничестве</a:t>
            </a:r>
          </a:p>
          <a:p>
            <a:pPr algn="ctr"/>
            <a:r>
              <a:rPr lang="ky-KG" sz="1800" dirty="0">
                <a:solidFill>
                  <a:schemeClr val="bg1"/>
                </a:solidFill>
              </a:rPr>
              <a:t>(макс 30 баллов)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6ECE39-84A7-4166-9B37-1549EA4FBFE8}"/>
              </a:ext>
            </a:extLst>
          </p:cNvPr>
          <p:cNvSpPr txBox="1"/>
          <p:nvPr/>
        </p:nvSpPr>
        <p:spPr>
          <a:xfrm>
            <a:off x="2123728" y="3346014"/>
            <a:ext cx="549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800" b="1" dirty="0">
                <a:solidFill>
                  <a:schemeClr val="bg1"/>
                </a:solidFill>
              </a:rPr>
              <a:t>Качество Структуры </a:t>
            </a:r>
            <a:r>
              <a:rPr lang="en-US" sz="1800" b="1" dirty="0">
                <a:solidFill>
                  <a:schemeClr val="bg1"/>
                </a:solidFill>
              </a:rPr>
              <a:t>&amp;</a:t>
            </a:r>
            <a:r>
              <a:rPr lang="ru-RU" sz="1800" b="1" dirty="0">
                <a:solidFill>
                  <a:schemeClr val="bg1"/>
                </a:solidFill>
              </a:rPr>
              <a:t> Реализации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(макс 20 баллов)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F06224-836C-42AA-9C95-6C7CF97F30EA}"/>
              </a:ext>
            </a:extLst>
          </p:cNvPr>
          <p:cNvSpPr txBox="1"/>
          <p:nvPr/>
        </p:nvSpPr>
        <p:spPr>
          <a:xfrm>
            <a:off x="4053731" y="4456716"/>
            <a:ext cx="451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Вклад </a:t>
            </a:r>
            <a:r>
              <a:rPr lang="en-US" sz="1800" b="1" dirty="0">
                <a:solidFill>
                  <a:schemeClr val="bg1"/>
                </a:solidFill>
              </a:rPr>
              <a:t>&amp;</a:t>
            </a:r>
            <a:r>
              <a:rPr lang="ru-RU" sz="1800" b="1" dirty="0">
                <a:solidFill>
                  <a:schemeClr val="bg1"/>
                </a:solidFill>
              </a:rPr>
              <a:t> Распространение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(макс 20 баллов)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179C1F-2318-4CF8-A015-3BFE85866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91" y="277731"/>
            <a:ext cx="2212853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255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government-building-icon-hi.png">
            <a:extLst>
              <a:ext uri="{FF2B5EF4-FFF2-40B4-BE49-F238E27FC236}">
                <a16:creationId xmlns:a16="http://schemas.microsoft.com/office/drawing/2014/main" id="{ECB46AF9-15C2-41B8-83FA-BBA9CBE29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1068923"/>
            <a:ext cx="1479549" cy="14160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mm_ser_logo_2.png">
            <a:extLst>
              <a:ext uri="{FF2B5EF4-FFF2-40B4-BE49-F238E27FC236}">
                <a16:creationId xmlns:a16="http://schemas.microsoft.com/office/drawing/2014/main" id="{E9DE760B-B689-4D08-A39E-58B5689F9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8" y="2715684"/>
            <a:ext cx="1926167" cy="19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Transport-Airplane-Takeoff-icon.png">
            <a:extLst>
              <a:ext uri="{FF2B5EF4-FFF2-40B4-BE49-F238E27FC236}">
                <a16:creationId xmlns:a16="http://schemas.microsoft.com/office/drawing/2014/main" id="{9E014A63-EC92-47F1-B2B6-73E54892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4" y="4682067"/>
            <a:ext cx="1621367" cy="162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AAFC28-34CD-4D37-A49C-9AADF342F38A}"/>
              </a:ext>
            </a:extLst>
          </p:cNvPr>
          <p:cNvSpPr txBox="1"/>
          <p:nvPr/>
        </p:nvSpPr>
        <p:spPr>
          <a:xfrm>
            <a:off x="453004" y="167264"/>
            <a:ext cx="549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Разбивка по грантам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AC2D6-5B36-4583-9464-C62CFD69D09A}"/>
              </a:ext>
            </a:extLst>
          </p:cNvPr>
          <p:cNvSpPr txBox="1"/>
          <p:nvPr/>
        </p:nvSpPr>
        <p:spPr>
          <a:xfrm>
            <a:off x="3059832" y="1068923"/>
            <a:ext cx="5040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Организационная поддержка</a:t>
            </a:r>
          </a:p>
          <a:p>
            <a:r>
              <a:rPr lang="ru-RU" sz="1800" dirty="0"/>
              <a:t>€350/на участника для Программного Вуза (может быть разделен между партнерами)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7372E5-02AF-45D9-8E73-7853E691DE0D}"/>
              </a:ext>
            </a:extLst>
          </p:cNvPr>
          <p:cNvSpPr txBox="1"/>
          <p:nvPr/>
        </p:nvSpPr>
        <p:spPr>
          <a:xfrm>
            <a:off x="3059832" y="2698544"/>
            <a:ext cx="5998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Индивидуальная поддержка (новые тарифы)</a:t>
            </a:r>
          </a:p>
          <a:p>
            <a:r>
              <a:rPr lang="ru-RU" sz="1800" dirty="0"/>
              <a:t>€800-900/в месяц  для Европы (или €140-180/в день для сотрудников)</a:t>
            </a:r>
          </a:p>
          <a:p>
            <a:r>
              <a:rPr lang="ru-RU" sz="1800" dirty="0"/>
              <a:t>€700/в месяц для Стран-Партнеров (или €180/в день для сотрудников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95C66-F419-43B9-9FF5-CD0AC0523D56}"/>
              </a:ext>
            </a:extLst>
          </p:cNvPr>
          <p:cNvSpPr txBox="1"/>
          <p:nvPr/>
        </p:nvSpPr>
        <p:spPr>
          <a:xfrm>
            <a:off x="3100518" y="4985977"/>
            <a:ext cx="478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Вклад в проездные расходы</a:t>
            </a:r>
          </a:p>
          <a:p>
            <a:r>
              <a:rPr lang="ru-RU" sz="1800" dirty="0"/>
              <a:t>€20-1500/на участника в зависимости от дистанции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45D9-824D-4309-A445-CC60FE20A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41" y="6104716"/>
            <a:ext cx="2212853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544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5218390" cy="495512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5424" y="630337"/>
            <a:ext cx="973613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dirty="0">
                <a:solidFill>
                  <a:schemeClr val="bg1"/>
                </a:solidFill>
              </a:rPr>
              <a:t>устойчивость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5012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D45D9-824D-4309-A445-CC60FE20A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41" y="6104716"/>
            <a:ext cx="2212853" cy="490729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3604EBE-06F4-4125-A184-442700DA0E77}"/>
              </a:ext>
            </a:extLst>
          </p:cNvPr>
          <p:cNvSpPr txBox="1">
            <a:spLocks/>
          </p:cNvSpPr>
          <p:nvPr/>
        </p:nvSpPr>
        <p:spPr>
          <a:xfrm>
            <a:off x="3923928" y="285750"/>
            <a:ext cx="4536504" cy="64293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5pPr>
            <a:lvl6pPr marL="608579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6pPr>
            <a:lvl7pPr marL="1217280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7pPr>
            <a:lvl8pPr marL="182589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8pPr>
            <a:lvl9pPr marL="243455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 для подачи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AC779-E8C5-4B61-9F33-41396742B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25238"/>
            <a:ext cx="8872594" cy="5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9158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3604EBE-06F4-4125-A184-442700DA0E77}"/>
              </a:ext>
            </a:extLst>
          </p:cNvPr>
          <p:cNvSpPr txBox="1">
            <a:spLocks/>
          </p:cNvSpPr>
          <p:nvPr/>
        </p:nvSpPr>
        <p:spPr>
          <a:xfrm>
            <a:off x="3923928" y="285750"/>
            <a:ext cx="4536504" cy="64293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5pPr>
            <a:lvl6pPr marL="608579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6pPr>
            <a:lvl7pPr marL="1217280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7pPr>
            <a:lvl8pPr marL="182589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8pPr>
            <a:lvl9pPr marL="243455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 для подачи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5565B-7FB6-4FFD-9BAA-1CC42542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6899"/>
            <a:ext cx="7022649" cy="57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687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8A2CA-B423-41D2-9860-27F6130824FB}"/>
              </a:ext>
            </a:extLst>
          </p:cNvPr>
          <p:cNvSpPr txBox="1"/>
          <p:nvPr/>
        </p:nvSpPr>
        <p:spPr>
          <a:xfrm>
            <a:off x="549906" y="1772816"/>
            <a:ext cx="80441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Конкурс уже открыт!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Крайний срок подачи заявок: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5 февраля 2019г!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Формы заявок будут доступны позже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319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D45D9-824D-4309-A445-CC60FE20A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41" y="6104716"/>
            <a:ext cx="2212853" cy="490729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958EC5CA-B97A-4FAE-8700-7AB34E5C3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027238"/>
            <a:ext cx="91440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3604EBE-06F4-4125-A184-442700DA0E77}"/>
              </a:ext>
            </a:extLst>
          </p:cNvPr>
          <p:cNvSpPr txBox="1">
            <a:spLocks/>
          </p:cNvSpPr>
          <p:nvPr/>
        </p:nvSpPr>
        <p:spPr>
          <a:xfrm>
            <a:off x="611560" y="1031245"/>
            <a:ext cx="9144000" cy="864096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117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5pPr>
            <a:lvl6pPr marL="608579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6pPr>
            <a:lvl7pPr marL="1217280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7pPr>
            <a:lvl8pPr marL="182589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8pPr>
            <a:lvl9pPr marL="2434558" algn="l" defTabSz="121516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Результаты 3 конкурсов программы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Эразмус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компонент «Международная кредитная мобильность»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2" descr="https://www.guidancesoftware.com/PublishingImages/Solutions/iStock_000014337868XSmall.jpg">
            <a:extLst>
              <a:ext uri="{FF2B5EF4-FFF2-40B4-BE49-F238E27FC236}">
                <a16:creationId xmlns:a16="http://schemas.microsoft.com/office/drawing/2014/main" id="{EDFC71BF-37F3-4A3A-8F94-52B7267C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180975"/>
            <a:ext cx="1358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:\Users\Admin\Desktop\ID 2016\erasmusplus_logo.png">
            <a:extLst>
              <a:ext uri="{FF2B5EF4-FFF2-40B4-BE49-F238E27FC236}">
                <a16:creationId xmlns:a16="http://schemas.microsoft.com/office/drawing/2014/main" id="{851C2822-5D11-4E6A-9BBA-A1C41B6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976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00285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1894</TotalTime>
  <Words>758</Words>
  <Application>Microsoft Office PowerPoint</Application>
  <PresentationFormat>On-screen Show (4:3)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Arial</vt:lpstr>
      <vt:lpstr>Calibri</vt:lpstr>
      <vt:lpstr>Times New Roman</vt:lpstr>
      <vt:lpstr>Verdana</vt:lpstr>
      <vt:lpstr>3_Conception personnalisée</vt:lpstr>
      <vt:lpstr>2_Conception personnalisée</vt:lpstr>
      <vt:lpstr>1_Conception personnalisée</vt:lpstr>
      <vt:lpstr>4_Conception personnalisée</vt:lpstr>
      <vt:lpstr>5_Conception personnalisée</vt:lpstr>
      <vt:lpstr>6_Conception personnalisée</vt:lpstr>
      <vt:lpstr>7_Conception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SHARP Hugo (EAC)</dc:creator>
  <cp:lastModifiedBy>Nurgul</cp:lastModifiedBy>
  <cp:revision>384</cp:revision>
  <cp:lastPrinted>2018-11-15T11:29:05Z</cp:lastPrinted>
  <dcterms:created xsi:type="dcterms:W3CDTF">2017-09-26T12:32:02Z</dcterms:created>
  <dcterms:modified xsi:type="dcterms:W3CDTF">2018-11-17T09:32:02Z</dcterms:modified>
</cp:coreProperties>
</file>